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5"/>
  </p:notesMasterIdLst>
  <p:sldIdLst>
    <p:sldId id="256" r:id="rId3"/>
    <p:sldId id="260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01/05/2019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01/05/2019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01/05/2019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01/05/2019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01/05/2019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01/05/2019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01/05/2019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01/05/2019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01/05/2019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01/05/2019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01/05/2019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01/05/2019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01/05/2019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01/05/2019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01/05/2019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LC23 – Evolution et équilibre chimique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F0222-CA19-4793-9358-3FB41CCCBD28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accent2"/>
                </a:solidFill>
              </a:rPr>
              <a:t>I</a:t>
            </a:r>
            <a:r>
              <a:rPr lang="fr-FR" sz="4000" b="1" dirty="0" smtClean="0">
                <a:solidFill>
                  <a:schemeClr val="accent2"/>
                </a:solidFill>
              </a:rPr>
              <a:t>. Contraintes sur l’évolution d’un système chimique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3. Le potentiel chimique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smtClean="0">
                <a:solidFill>
                  <a:schemeClr val="bg1"/>
                </a:solidFill>
              </a:rPr>
              <a:t>Expressions du potentiel chimique dans les cas usuels</a:t>
            </a:r>
            <a:endParaRPr lang="fr-FR" sz="16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1702402"/>
                  </p:ext>
                </p:extLst>
              </p:nvPr>
            </p:nvGraphicFramePr>
            <p:xfrm>
              <a:off x="1433014" y="2235212"/>
              <a:ext cx="8757466" cy="326634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378733"/>
                    <a:gridCol w="4378733"/>
                  </a:tblGrid>
                  <a:tr h="4803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Etat</a:t>
                          </a:r>
                          <a:r>
                            <a:rPr lang="fr-FR" sz="2000" baseline="0" dirty="0" smtClean="0"/>
                            <a:t> du corps considéré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Potentiel</a:t>
                          </a:r>
                          <a:r>
                            <a:rPr lang="fr-FR" sz="2000" baseline="0" dirty="0" smtClean="0"/>
                            <a:t> chimique</a:t>
                          </a:r>
                          <a:endParaRPr lang="fr-FR" sz="2000" dirty="0"/>
                        </a:p>
                      </a:txBody>
                      <a:tcPr anchor="ctr"/>
                    </a:tc>
                  </a:tr>
                  <a:tr h="50209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Cas généra(l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Sup>
                                  <m:sSub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b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𝑅𝑇𝑙𝑛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91682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Gaz</a:t>
                          </a:r>
                          <a:r>
                            <a:rPr lang="fr-FR" baseline="0" dirty="0" smtClean="0"/>
                            <a:t> (supposé parfait, dans un mélange)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Sup>
                                  <m:sSub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b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𝑅𝑇𝑙𝑛</m:t>
                                </m:r>
                                <m:d>
                                  <m:d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p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°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72697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Soluté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Sup>
                                  <m:sSub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b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𝑅𝑇𝑙𝑛</m:t>
                                </m:r>
                                <m:d>
                                  <m:d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𝑐</m:t>
                                            </m:r>
                                          </m:e>
                                          <m:sub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𝑐</m:t>
                                            </m:r>
                                          </m:e>
                                          <m:sup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°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50209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 smtClean="0"/>
                            <a:t>Corps</a:t>
                          </a:r>
                          <a:r>
                            <a:rPr lang="fr-FR" baseline="0" dirty="0" smtClean="0"/>
                            <a:t> purs en phase condensée</a:t>
                          </a:r>
                          <a:endParaRPr lang="fr-FR" dirty="0" smtClean="0"/>
                        </a:p>
                        <a:p>
                          <a:pPr algn="l"/>
                          <a:r>
                            <a:rPr lang="fr-FR" dirty="0" smtClean="0"/>
                            <a:t>Solvant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°</m:t>
                                  </m:r>
                                </m:sup>
                              </m:sSubSup>
                            </m:oMath>
                          </a14:m>
                          <a:r>
                            <a:rPr lang="fr-FR" dirty="0" smtClean="0"/>
                            <a:t> car</a:t>
                          </a:r>
                          <a:r>
                            <a:rPr lang="fr-FR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b="0" i="0" baseline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fr-FR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baseline="0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fr-FR" b="0" i="1" baseline="0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fr-FR" b="0" i="1" baseline="0" smtClean="0">
                                  <a:latin typeface="Cambria Math" panose="02040503050406030204" pitchFamily="18" charset="0"/>
                                </a:rPr>
                                <m:t>=1)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1702402"/>
                  </p:ext>
                </p:extLst>
              </p:nvPr>
            </p:nvGraphicFramePr>
            <p:xfrm>
              <a:off x="1433014" y="2235212"/>
              <a:ext cx="8757466" cy="326634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378733"/>
                    <a:gridCol w="4378733"/>
                  </a:tblGrid>
                  <a:tr h="48037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Etat</a:t>
                          </a:r>
                          <a:r>
                            <a:rPr lang="fr-FR" sz="2000" baseline="0" dirty="0" smtClean="0"/>
                            <a:t> du corps considéré</a:t>
                          </a:r>
                          <a:endParaRPr lang="fr-FR" sz="2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dirty="0" smtClean="0"/>
                            <a:t>Potentiel</a:t>
                          </a:r>
                          <a:r>
                            <a:rPr lang="fr-FR" sz="2000" baseline="0" dirty="0" smtClean="0"/>
                            <a:t> chimique</a:t>
                          </a:r>
                          <a:endParaRPr lang="fr-FR" sz="2000" dirty="0"/>
                        </a:p>
                      </a:txBody>
                      <a:tcPr anchor="ctr"/>
                    </a:tc>
                  </a:tr>
                  <a:tr h="50209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Cas généra(l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79" t="-96386" r="-557" b="-469880"/>
                          </a:stretch>
                        </a:blipFill>
                      </a:tcPr>
                    </a:tc>
                  </a:tr>
                  <a:tr h="91682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Gaz</a:t>
                          </a:r>
                          <a:r>
                            <a:rPr lang="fr-FR" baseline="0" dirty="0" smtClean="0"/>
                            <a:t> (supposé parfait, dans un mélange)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79" t="-108667" r="-557" b="-160000"/>
                          </a:stretch>
                        </a:blipFill>
                      </a:tcPr>
                    </a:tc>
                  </a:tr>
                  <a:tr h="72697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Soluté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79" t="-260833" r="-557" b="-100000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 smtClean="0"/>
                            <a:t>Corps</a:t>
                          </a:r>
                          <a:r>
                            <a:rPr lang="fr-FR" baseline="0" dirty="0" smtClean="0"/>
                            <a:t> purs en phase condensée</a:t>
                          </a:r>
                          <a:endParaRPr lang="fr-FR" dirty="0" smtClean="0"/>
                        </a:p>
                        <a:p>
                          <a:pPr algn="l"/>
                          <a:r>
                            <a:rPr lang="fr-FR" dirty="0" smtClean="0"/>
                            <a:t>Solvant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79" t="-412381" r="-557" b="-1428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4673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955</TotalTime>
  <Words>57</Words>
  <Application>Microsoft Office PowerPoint</Application>
  <PresentationFormat>Grand écran</PresentationFormat>
  <Paragraphs>18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LC23 – Evolution et équilibre chimique</vt:lpstr>
      <vt:lpstr>I. Contraintes sur l’évolution d’un système chimique  3. Le potentiel chimique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15</cp:revision>
  <dcterms:created xsi:type="dcterms:W3CDTF">2019-02-02T09:11:16Z</dcterms:created>
  <dcterms:modified xsi:type="dcterms:W3CDTF">2019-05-01T16:28:42Z</dcterms:modified>
</cp:coreProperties>
</file>