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16"/>
  </p:notesMasterIdLst>
  <p:sldIdLst>
    <p:sldId id="256" r:id="rId3"/>
    <p:sldId id="269" r:id="rId4"/>
    <p:sldId id="280" r:id="rId5"/>
    <p:sldId id="271" r:id="rId6"/>
    <p:sldId id="272" r:id="rId7"/>
    <p:sldId id="273" r:id="rId8"/>
    <p:sldId id="274" r:id="rId9"/>
    <p:sldId id="275" r:id="rId10"/>
    <p:sldId id="276" r:id="rId11"/>
    <p:sldId id="281" r:id="rId12"/>
    <p:sldId id="277" r:id="rId13"/>
    <p:sldId id="278" r:id="rId14"/>
    <p:sldId id="279" r:id="rId1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6E6E6"/>
    <a:srgbClr val="AAAA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18/06/2019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8320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18/06/2019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18/06/2019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18/06/2019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18/06/2019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18/06/2019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18/06/2019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18/06/2019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18/06/2019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18/06/2019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18/06/2019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18/06/2019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18/06/2019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gif"/><Relationship Id="rId3" Type="http://schemas.openxmlformats.org/officeDocument/2006/relationships/image" Target="../media/image16.png"/><Relationship Id="rId7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97693" y="745304"/>
            <a:ext cx="10263116" cy="3566160"/>
          </a:xfrm>
        </p:spPr>
        <p:txBody>
          <a:bodyPr>
            <a:noAutofit/>
          </a:bodyPr>
          <a:lstStyle/>
          <a:p>
            <a:r>
              <a:rPr lang="fr-FR" sz="8800" dirty="0" smtClean="0"/>
              <a:t>LC12 – Molécules de la santé</a:t>
            </a:r>
            <a:endParaRPr lang="fr-FR" sz="88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97693" y="745304"/>
            <a:ext cx="10263116" cy="3566160"/>
          </a:xfrm>
        </p:spPr>
        <p:txBody>
          <a:bodyPr>
            <a:noAutofit/>
          </a:bodyPr>
          <a:lstStyle/>
          <a:p>
            <a:r>
              <a:rPr lang="fr-FR" sz="6600" dirty="0" smtClean="0"/>
              <a:t>Merci pour votre attention !</a:t>
            </a:r>
            <a:endParaRPr lang="fr-FR" sz="66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71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4387218" y="4913287"/>
            <a:ext cx="1320484" cy="118485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/>
          <p:cNvSpPr/>
          <p:nvPr/>
        </p:nvSpPr>
        <p:spPr>
          <a:xfrm rot="19879130">
            <a:off x="5083638" y="2477238"/>
            <a:ext cx="1682572" cy="285910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/>
          <p:cNvSpPr/>
          <p:nvPr/>
        </p:nvSpPr>
        <p:spPr>
          <a:xfrm>
            <a:off x="7490094" y="3298258"/>
            <a:ext cx="2807594" cy="2651778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/>
          <p:cNvSpPr/>
          <p:nvPr/>
        </p:nvSpPr>
        <p:spPr>
          <a:xfrm>
            <a:off x="1596980" y="3181078"/>
            <a:ext cx="2511381" cy="3065172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59325-515D-4D6F-92EB-21A29B256FF5}" type="slidenum">
              <a:rPr lang="fr-FR" smtClean="0"/>
              <a:t>11</a:t>
            </a:fld>
            <a:endParaRPr lang="fr-FR"/>
          </a:p>
        </p:txBody>
      </p:sp>
      <p:pic>
        <p:nvPicPr>
          <p:cNvPr id="9" name="Picture 2" descr="RÃ©sultat de recherche d'images pour &quot;aspartame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0478" y="878300"/>
            <a:ext cx="8512003" cy="5071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re 1"/>
          <p:cNvSpPr txBox="1">
            <a:spLocks/>
          </p:cNvSpPr>
          <p:nvPr/>
        </p:nvSpPr>
        <p:spPr>
          <a:xfrm>
            <a:off x="275229" y="287732"/>
            <a:ext cx="11641539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III. 	</a:t>
            </a:r>
            <a:r>
              <a:rPr lang="fr-FR" sz="3200" b="1" dirty="0" smtClean="0">
                <a:solidFill>
                  <a:srgbClr val="00B050"/>
                </a:solidFill>
              </a:rPr>
              <a:t>1. Synthèse d’un principe actif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75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llipse 16"/>
          <p:cNvSpPr/>
          <p:nvPr/>
        </p:nvSpPr>
        <p:spPr>
          <a:xfrm>
            <a:off x="9193735" y="3368372"/>
            <a:ext cx="1171904" cy="125244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/>
          <p:cNvSpPr/>
          <p:nvPr/>
        </p:nvSpPr>
        <p:spPr>
          <a:xfrm>
            <a:off x="5719770" y="3030856"/>
            <a:ext cx="1600844" cy="122331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59325-515D-4D6F-92EB-21A29B256FF5}" type="slidenum">
              <a:rPr lang="fr-FR" smtClean="0"/>
              <a:t>12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III. 2) Hydrolyse de l’aspartame</a:t>
            </a:r>
            <a:endParaRPr lang="fr-FR" dirty="0"/>
          </a:p>
        </p:txBody>
      </p:sp>
      <p:pic>
        <p:nvPicPr>
          <p:cNvPr id="1040" name="Picture 16" descr="RÃ©sultat de recherche d'images pour &quot;hydrolyse de l'aspartame reaction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047" y="3213631"/>
            <a:ext cx="3666019" cy="2081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3195258" y="3884842"/>
                <a:ext cx="20825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+ 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𝑂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5258" y="3884842"/>
                <a:ext cx="2082514" cy="36933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4788375" y="3884842"/>
                <a:ext cx="97879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8375" y="3884842"/>
                <a:ext cx="978793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7651348" y="3884842"/>
                <a:ext cx="57954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1348" y="3884842"/>
                <a:ext cx="579549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/>
              <p:cNvSpPr txBox="1"/>
              <p:nvPr/>
            </p:nvSpPr>
            <p:spPr>
              <a:xfrm>
                <a:off x="10579266" y="3884842"/>
                <a:ext cx="114053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+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𝐶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𝑂𝐻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79266" y="3884842"/>
                <a:ext cx="1140530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ZoneTexte 11"/>
          <p:cNvSpPr txBox="1"/>
          <p:nvPr/>
        </p:nvSpPr>
        <p:spPr>
          <a:xfrm>
            <a:off x="864181" y="5071238"/>
            <a:ext cx="1403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Aspartame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6011867" y="5178190"/>
            <a:ext cx="1639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Phénylalanine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8677452" y="4703764"/>
            <a:ext cx="1764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Acide aspartique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10914542" y="4377604"/>
            <a:ext cx="1107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Méthanol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7637885" y="2142428"/>
            <a:ext cx="154546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Acides aminés</a:t>
            </a:r>
            <a:endParaRPr lang="fr-FR" dirty="0"/>
          </a:p>
        </p:txBody>
      </p:sp>
      <p:cxnSp>
        <p:nvCxnSpPr>
          <p:cNvPr id="20" name="Connecteur droit avec flèche 19"/>
          <p:cNvCxnSpPr/>
          <p:nvPr/>
        </p:nvCxnSpPr>
        <p:spPr>
          <a:xfrm flipH="1">
            <a:off x="6831607" y="2368014"/>
            <a:ext cx="651018" cy="553207"/>
          </a:xfrm>
          <a:prstGeom prst="straightConnector1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/>
          <p:nvPr/>
        </p:nvCxnSpPr>
        <p:spPr>
          <a:xfrm>
            <a:off x="9294614" y="2414711"/>
            <a:ext cx="376304" cy="886537"/>
          </a:xfrm>
          <a:prstGeom prst="straightConnector1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42" name="Picture 18" descr="phenylal.gif (1098 octets)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6704" y="3030856"/>
            <a:ext cx="1815921" cy="2077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aspartic.gif (1099 octets)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2710" y="3344043"/>
            <a:ext cx="2343808" cy="1450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2322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6" grpId="0" animBg="1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1.studylibfr.com/store/data/001010550_1-aa11163cca1f84cba1a6155a85bea444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9" t="7378" r="3381" b="16510"/>
          <a:stretch/>
        </p:blipFill>
        <p:spPr bwMode="auto">
          <a:xfrm>
            <a:off x="54591" y="95534"/>
            <a:ext cx="10600264" cy="672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59325-515D-4D6F-92EB-21A29B256FF5}" type="slidenum">
              <a:rPr lang="fr-FR" smtClean="0"/>
              <a:t>13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 rot="5400000">
            <a:off x="9677361" y="1165789"/>
            <a:ext cx="2700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www.compoundchem.com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2166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BD687-CE91-4280-8765-3F0824709232}" type="slidenum">
              <a:rPr lang="fr-FR" smtClean="0"/>
              <a:t>2</a:t>
            </a:fld>
            <a:endParaRPr lang="fr-FR"/>
          </a:p>
        </p:txBody>
      </p:sp>
      <p:pic>
        <p:nvPicPr>
          <p:cNvPr id="2050" name="Picture 2" descr="Image associÃ©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607"/>
          <a:stretch/>
        </p:blipFill>
        <p:spPr bwMode="auto">
          <a:xfrm>
            <a:off x="5918406" y="1831384"/>
            <a:ext cx="4929550" cy="436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mage associÃ©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574"/>
          <a:stretch/>
        </p:blipFill>
        <p:spPr bwMode="auto">
          <a:xfrm>
            <a:off x="1361406" y="1737360"/>
            <a:ext cx="4372872" cy="4460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Connecteur droit 5"/>
          <p:cNvCxnSpPr/>
          <p:nvPr/>
        </p:nvCxnSpPr>
        <p:spPr>
          <a:xfrm>
            <a:off x="1405289" y="6197296"/>
            <a:ext cx="4256077" cy="0"/>
          </a:xfrm>
          <a:prstGeom prst="line">
            <a:avLst/>
          </a:prstGeom>
          <a:ln>
            <a:solidFill>
              <a:srgbClr val="AAAA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re 1"/>
          <p:cNvSpPr txBox="1">
            <a:spLocks/>
          </p:cNvSpPr>
          <p:nvPr/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 smtClean="0">
                <a:solidFill>
                  <a:schemeClr val="accent2"/>
                </a:solidFill>
              </a:rPr>
              <a:t>I. Modifications macroscopiques des molécules</a:t>
            </a:r>
          </a:p>
          <a:p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Modification des groupes caractéristiques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477283" y="1877439"/>
            <a:ext cx="1333499" cy="646331"/>
          </a:xfrm>
          <a:prstGeom prst="rect">
            <a:avLst/>
          </a:prstGeom>
          <a:solidFill>
            <a:srgbClr val="E6E6E6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Familles chimiques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2994910" y="2015938"/>
            <a:ext cx="2555240" cy="369332"/>
          </a:xfrm>
          <a:prstGeom prst="rect">
            <a:avLst/>
          </a:prstGeom>
          <a:solidFill>
            <a:srgbClr val="E6E6E6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Groupes caractéristiques</a:t>
            </a:r>
            <a:endParaRPr lang="fr-FR" dirty="0"/>
          </a:p>
        </p:txBody>
      </p:sp>
      <p:sp>
        <p:nvSpPr>
          <p:cNvPr id="9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Rappel des familles chimiques et des groupes caractéristiques associés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62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59325-515D-4D6F-92EB-21A29B256FF5}" type="slidenum">
              <a:rPr lang="fr-FR" smtClean="0"/>
              <a:t>3</a:t>
            </a:fld>
            <a:endParaRPr lang="fr-FR"/>
          </a:p>
        </p:txBody>
      </p:sp>
      <p:sp>
        <p:nvSpPr>
          <p:cNvPr id="12" name="Titre 1"/>
          <p:cNvSpPr txBox="1">
            <a:spLocks/>
          </p:cNvSpPr>
          <p:nvPr/>
        </p:nvSpPr>
        <p:spPr>
          <a:xfrm>
            <a:off x="275229" y="287732"/>
            <a:ext cx="11641539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500" b="1" dirty="0" smtClean="0">
                <a:solidFill>
                  <a:schemeClr val="accent2"/>
                </a:solidFill>
              </a:rPr>
              <a:t>II.	Étude </a:t>
            </a:r>
            <a:endParaRPr lang="fr-FR" dirty="0"/>
          </a:p>
          <a:p>
            <a:r>
              <a:rPr lang="fr-FR" sz="3200" b="1" dirty="0" smtClean="0">
                <a:solidFill>
                  <a:srgbClr val="00B050"/>
                </a:solidFill>
              </a:rPr>
              <a:t>1. Synthèse d’un principe actif</a:t>
            </a:r>
            <a:endParaRPr lang="fr-FR" sz="3200" b="1" dirty="0">
              <a:solidFill>
                <a:srgbClr val="00B05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71" t="10481" r="5001" b="949"/>
          <a:stretch/>
        </p:blipFill>
        <p:spPr>
          <a:xfrm>
            <a:off x="5807969" y="135112"/>
            <a:ext cx="5404514" cy="6025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278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59325-515D-4D6F-92EB-21A29B256FF5}" type="slidenum">
              <a:rPr lang="fr-FR" smtClean="0"/>
              <a:t>4</a:t>
            </a:fld>
            <a:endParaRPr lang="fr-FR"/>
          </a:p>
        </p:txBody>
      </p:sp>
      <p:pic>
        <p:nvPicPr>
          <p:cNvPr id="5122" name="Picture 2" descr="RÃ©sultat de recherche d'images pour &quot;doliprane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1178" y="1940028"/>
            <a:ext cx="428625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RÃ©sultat de recherche d'images pour &quot;dafalgan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070" y="1971795"/>
            <a:ext cx="4762500" cy="401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Différentes formes de médicaments comportant le même principe actif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777922" y="287732"/>
            <a:ext cx="10434561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500" b="1" dirty="0" smtClean="0">
                <a:solidFill>
                  <a:schemeClr val="accent2"/>
                </a:solidFill>
              </a:rPr>
              <a:t>I. Étude </a:t>
            </a:r>
            <a:r>
              <a:rPr lang="fr-FR" sz="3500" b="1" dirty="0">
                <a:solidFill>
                  <a:schemeClr val="accent2"/>
                </a:solidFill>
              </a:rPr>
              <a:t>d’un médicament illustrée sur l'exemple </a:t>
            </a:r>
            <a:r>
              <a:rPr lang="fr-FR" sz="3500" b="1" dirty="0" smtClean="0">
                <a:solidFill>
                  <a:schemeClr val="accent2"/>
                </a:solidFill>
              </a:rPr>
              <a:t>de l’aspirine</a:t>
            </a:r>
            <a:endParaRPr lang="fr-FR" sz="3500" b="1" dirty="0">
              <a:solidFill>
                <a:schemeClr val="accent2"/>
              </a:solidFill>
            </a:endParaRPr>
          </a:p>
          <a:p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Définitions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50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59325-515D-4D6F-92EB-21A29B256FF5}" type="slidenum">
              <a:rPr lang="fr-FR" smtClean="0"/>
              <a:t>5</a:t>
            </a:fld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7"/>
          <a:stretch/>
        </p:blipFill>
        <p:spPr>
          <a:xfrm>
            <a:off x="519446" y="1845795"/>
            <a:ext cx="11153104" cy="4290110"/>
          </a:xfrm>
          <a:prstGeom prst="rect">
            <a:avLst/>
          </a:prstGeom>
        </p:spPr>
      </p:pic>
      <p:sp>
        <p:nvSpPr>
          <p:cNvPr id="5" name="Titre 1"/>
          <p:cNvSpPr txBox="1">
            <a:spLocks/>
          </p:cNvSpPr>
          <p:nvPr/>
        </p:nvSpPr>
        <p:spPr>
          <a:xfrm>
            <a:off x="777922" y="287732"/>
            <a:ext cx="10434561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500" b="1" dirty="0" smtClean="0">
                <a:solidFill>
                  <a:schemeClr val="accent2"/>
                </a:solidFill>
              </a:rPr>
              <a:t>I. Étude </a:t>
            </a:r>
            <a:r>
              <a:rPr lang="fr-FR" sz="3500" b="1" dirty="0">
                <a:solidFill>
                  <a:schemeClr val="accent2"/>
                </a:solidFill>
              </a:rPr>
              <a:t>d’un médicament illustrée sur l'exemple </a:t>
            </a:r>
            <a:r>
              <a:rPr lang="fr-FR" sz="3500" b="1" dirty="0" smtClean="0">
                <a:solidFill>
                  <a:schemeClr val="accent2"/>
                </a:solidFill>
              </a:rPr>
              <a:t>de l’aspirine</a:t>
            </a:r>
            <a:endParaRPr lang="fr-FR" sz="3500" b="1" dirty="0">
              <a:solidFill>
                <a:schemeClr val="accent2"/>
              </a:solidFill>
            </a:endParaRPr>
          </a:p>
          <a:p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Définitions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6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59325-515D-4D6F-92EB-21A29B256FF5}" type="slidenum">
              <a:rPr lang="fr-FR" smtClean="0"/>
              <a:t>6</a:t>
            </a:fld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144" y="2167590"/>
            <a:ext cx="11255707" cy="3361078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2602765" y="5159336"/>
            <a:ext cx="2331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Anhydride éthanoïque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7189295" y="5159336"/>
            <a:ext cx="1464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Paracétamol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9820624" y="5159336"/>
            <a:ext cx="1964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Acide éthanoïque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275229" y="5159336"/>
            <a:ext cx="2266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4</a:t>
            </a:r>
            <a:r>
              <a:rPr lang="fr-FR" dirty="0" smtClean="0"/>
              <a:t>-aminophénol</a:t>
            </a:r>
            <a:endParaRPr lang="fr-FR" dirty="0"/>
          </a:p>
        </p:txBody>
      </p:sp>
      <p:sp>
        <p:nvSpPr>
          <p:cNvPr id="11" name="Titre 1"/>
          <p:cNvSpPr txBox="1">
            <a:spLocks/>
          </p:cNvSpPr>
          <p:nvPr/>
        </p:nvSpPr>
        <p:spPr>
          <a:xfrm>
            <a:off x="777922" y="287732"/>
            <a:ext cx="10434561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500" b="1" dirty="0" smtClean="0">
                <a:solidFill>
                  <a:schemeClr val="accent2"/>
                </a:solidFill>
              </a:rPr>
              <a:t>I. Étude </a:t>
            </a:r>
            <a:r>
              <a:rPr lang="fr-FR" sz="3500" b="1" dirty="0">
                <a:solidFill>
                  <a:schemeClr val="accent2"/>
                </a:solidFill>
              </a:rPr>
              <a:t>d’un médicament illustrée sur l'exemple </a:t>
            </a:r>
            <a:r>
              <a:rPr lang="fr-FR" sz="3500" b="1" dirty="0" smtClean="0">
                <a:solidFill>
                  <a:schemeClr val="accent2"/>
                </a:solidFill>
              </a:rPr>
              <a:t>de l’aspirine</a:t>
            </a:r>
            <a:endParaRPr lang="fr-FR" sz="3500" b="1" dirty="0">
              <a:solidFill>
                <a:schemeClr val="accent2"/>
              </a:solidFill>
            </a:endParaRPr>
          </a:p>
          <a:p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Production du principe actif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47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59325-515D-4D6F-92EB-21A29B256FF5}" type="slidenum">
              <a:rPr lang="fr-FR" smtClean="0"/>
              <a:t>7</a:t>
            </a:fld>
            <a:endParaRPr lang="fr-FR"/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777922" y="287732"/>
            <a:ext cx="10434561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500" b="1" dirty="0" smtClean="0">
                <a:solidFill>
                  <a:schemeClr val="accent2"/>
                </a:solidFill>
              </a:rPr>
              <a:t>I. Étude </a:t>
            </a:r>
            <a:r>
              <a:rPr lang="fr-FR" sz="3500" b="1" dirty="0">
                <a:solidFill>
                  <a:schemeClr val="accent2"/>
                </a:solidFill>
              </a:rPr>
              <a:t>d’un médicament illustrée sur l'exemple </a:t>
            </a:r>
            <a:r>
              <a:rPr lang="fr-FR" sz="3500" b="1" dirty="0" smtClean="0">
                <a:solidFill>
                  <a:schemeClr val="accent2"/>
                </a:solidFill>
              </a:rPr>
              <a:t>de l’aspirine</a:t>
            </a:r>
            <a:endParaRPr lang="fr-FR" sz="3500" b="1" dirty="0">
              <a:solidFill>
                <a:schemeClr val="accent2"/>
              </a:solidFill>
            </a:endParaRPr>
          </a:p>
          <a:p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3. Importance du contrôle de la qualité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6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Chromatographie sur couche mince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17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RÃ©sultat de recherche d'images pour &quot;eau de dakin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3913" y="2044358"/>
            <a:ext cx="4098188" cy="4098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59325-515D-4D6F-92EB-21A29B256FF5}" type="slidenum">
              <a:rPr lang="fr-FR" smtClean="0"/>
              <a:t>8</a:t>
            </a:fld>
            <a:endParaRPr lang="fr-FR"/>
          </a:p>
        </p:txBody>
      </p:sp>
      <p:pic>
        <p:nvPicPr>
          <p:cNvPr id="4098" name="Picture 2" descr="RÃ©sultat de recherche d'images pour &quot;eau de javel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0297" y="3032712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RÃ©sultat de recherche d'images pour &quot;betadine&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640" y="3301790"/>
            <a:ext cx="2139414" cy="2139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RÃ©sultat de recherche d'images pour &quot;dÃ©sinfectant chlore&quot;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87" r="19715"/>
          <a:stretch/>
        </p:blipFill>
        <p:spPr bwMode="auto">
          <a:xfrm>
            <a:off x="9231027" y="1886929"/>
            <a:ext cx="1933876" cy="3094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2063898" y="4371497"/>
            <a:ext cx="25500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Antiseptiques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9036764" y="5116974"/>
            <a:ext cx="2322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Désinfectants</a:t>
            </a:r>
            <a:endParaRPr lang="fr-FR" dirty="0"/>
          </a:p>
        </p:txBody>
      </p:sp>
      <p:sp>
        <p:nvSpPr>
          <p:cNvPr id="12" name="Titre 1"/>
          <p:cNvSpPr txBox="1">
            <a:spLocks/>
          </p:cNvSpPr>
          <p:nvPr/>
        </p:nvSpPr>
        <p:spPr>
          <a:xfrm>
            <a:off x="1177775" y="279670"/>
            <a:ext cx="10062004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500" b="1" dirty="0" smtClean="0">
                <a:solidFill>
                  <a:schemeClr val="accent2"/>
                </a:solidFill>
              </a:rPr>
              <a:t>II. Antiseptiques et désinfectants</a:t>
            </a:r>
          </a:p>
          <a:p>
            <a:r>
              <a:rPr lang="fr-FR" sz="3500" b="1" dirty="0">
                <a:solidFill>
                  <a:schemeClr val="accent2"/>
                </a:solidFill>
              </a:rPr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Synthèse d’un principe actif</a:t>
            </a:r>
            <a:endParaRPr lang="fr-FR" sz="3200" b="1" dirty="0">
              <a:solidFill>
                <a:srgbClr val="00B050"/>
              </a:solidFill>
            </a:endParaRPr>
          </a:p>
        </p:txBody>
      </p:sp>
      <p:pic>
        <p:nvPicPr>
          <p:cNvPr id="4100" name="Picture 4" descr="RÃ©sultat de recherche d'images pour &quot;hexomedine&quot;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6967" y="1971971"/>
            <a:ext cx="2121482" cy="2121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Quelques antiseptiques et désinfectants couramment utilisés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35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59325-515D-4D6F-92EB-21A29B256FF5}" type="slidenum">
              <a:rPr lang="fr-FR" smtClean="0"/>
              <a:t>9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7765960" y="2186211"/>
                <a:ext cx="3065172" cy="18797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Solution de thiosulfate de sodium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𝑂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  <m:sup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2−</m:t>
                              </m:r>
                            </m:sup>
                          </m:sSub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 ??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𝑚𝑜𝑙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fr-FR" b="0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𝑂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  <m:sup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2−</m:t>
                              </m:r>
                            </m:sup>
                          </m:sSubSup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 ??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𝐿</m:t>
                      </m:r>
                    </m:oMath>
                  </m:oMathPara>
                </a14:m>
                <a:endParaRPr lang="fr-FR" b="0" dirty="0" smtClean="0"/>
              </a:p>
              <a:p>
                <a:endParaRPr lang="fr-FR" dirty="0" smtClean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5960" y="2186211"/>
                <a:ext cx="3065172" cy="1879745"/>
              </a:xfrm>
              <a:prstGeom prst="rect">
                <a:avLst/>
              </a:prstGeom>
              <a:blipFill rotWithShape="0">
                <a:blip r:embed="rId3"/>
                <a:stretch>
                  <a:fillRect l="-1789" t="-194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Accolade ouvrante 5"/>
          <p:cNvSpPr/>
          <p:nvPr/>
        </p:nvSpPr>
        <p:spPr>
          <a:xfrm>
            <a:off x="7566338" y="2162403"/>
            <a:ext cx="399245" cy="130409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Accolade ouvrante 6"/>
          <p:cNvSpPr/>
          <p:nvPr/>
        </p:nvSpPr>
        <p:spPr>
          <a:xfrm>
            <a:off x="7411791" y="4930708"/>
            <a:ext cx="553792" cy="96917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7411791" y="5065870"/>
                <a:ext cx="2279561" cy="69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 ??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𝐿</m:t>
                      </m:r>
                    </m:oMath>
                  </m:oMathPara>
                </a14:m>
                <a:endParaRPr lang="fr-FR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 ??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𝑚𝑜𝑙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1791" y="5065870"/>
                <a:ext cx="2279561" cy="69884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1391134" y="3139869"/>
                <a:ext cx="8100811" cy="4617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𝑰</m:t>
                          </m:r>
                        </m:e>
                        <m:sub>
                          <m:sSub>
                            <m:sSubPr>
                              <m:ctrlPr>
                                <a:rPr lang="fr-FR" b="1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1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e>
                            <m:sub>
                              <m:r>
                                <a:rPr lang="fr-FR" b="1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FR" b="1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𝒂𝒒</m:t>
                              </m:r>
                              <m:r>
                                <a:rPr lang="fr-FR" b="1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sub>
                          </m:sSub>
                        </m:sub>
                      </m:sSub>
                      <m:r>
                        <a:rPr lang="fr-FR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sSub>
                        <m:sSubPr>
                          <m:ctrlPr>
                            <a:rPr lang="fr-FR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fr-FR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fr-FR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sSub>
                        <m:sSubPr>
                          <m:ctrlPr>
                            <a:rPr lang="fr-FR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Sup>
                            <m:sSubSupPr>
                              <m:ctrlPr>
                                <a:rPr lang="fr-FR" b="1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b="1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𝑶</m:t>
                              </m:r>
                            </m:e>
                            <m:sub>
                              <m:r>
                                <a:rPr lang="fr-FR" b="1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sub>
                            <m:sup>
                              <m:r>
                                <a:rPr lang="fr-FR" b="1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fr-FR" b="1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bSup>
                        </m:e>
                        <m:sub>
                          <m:r>
                            <a:rPr lang="fr-FR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𝒂𝒒</m:t>
                          </m:r>
                          <m:r>
                            <a:rPr lang="fr-FR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  <m:r>
                        <a:rPr lang="fr-FR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  </m:t>
                      </m:r>
                      <m:sSub>
                        <m:sSubPr>
                          <m:ctrlPr>
                            <a:rPr lang="fr-FR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fr-FR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sub>
                      </m:sSub>
                      <m:sSub>
                        <m:sSubPr>
                          <m:ctrlPr>
                            <a:rPr lang="fr-FR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Sup>
                            <m:sSubSupPr>
                              <m:ctrlPr>
                                <a:rPr lang="fr-FR" b="1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b="1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𝑶</m:t>
                              </m:r>
                            </m:e>
                            <m:sub>
                              <m:r>
                                <a:rPr lang="fr-FR" b="1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𝟔</m:t>
                              </m:r>
                            </m:sub>
                            <m:sup>
                              <m:r>
                                <a:rPr lang="fr-FR" b="1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fr-FR" b="1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bSup>
                        </m:e>
                        <m:sub>
                          <m:r>
                            <a:rPr lang="fr-FR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𝒂𝒒</m:t>
                          </m:r>
                          <m:r>
                            <a:rPr lang="fr-FR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  <m:r>
                        <a:rPr lang="fr-FR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fr-FR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Sup>
                        <m:sSubSupPr>
                          <m:ctrlPr>
                            <a:rPr lang="fr-FR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𝑰</m:t>
                          </m:r>
                        </m:e>
                        <m:sub>
                          <m:r>
                            <a:rPr lang="fr-FR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𝒂𝒒</m:t>
                          </m:r>
                          <m:r>
                            <a:rPr lang="fr-FR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  <m:sup>
                          <m:r>
                            <a:rPr lang="fr-FR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</m:oMath>
                  </m:oMathPara>
                </a14:m>
                <a:endParaRPr lang="fr-FR" b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1134" y="3139869"/>
                <a:ext cx="8100811" cy="461793"/>
              </a:xfrm>
              <a:prstGeom prst="rect">
                <a:avLst/>
              </a:prstGeom>
              <a:blipFill rotWithShape="0">
                <a:blip r:embed="rId5"/>
                <a:stretch>
                  <a:fillRect b="-657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itre 1"/>
          <p:cNvSpPr txBox="1">
            <a:spLocks/>
          </p:cNvSpPr>
          <p:nvPr/>
        </p:nvSpPr>
        <p:spPr>
          <a:xfrm>
            <a:off x="1177775" y="279670"/>
            <a:ext cx="10062004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500" b="1" dirty="0" smtClean="0">
                <a:solidFill>
                  <a:schemeClr val="accent2"/>
                </a:solidFill>
              </a:rPr>
              <a:t>II. Antiseptiques et désinfectants</a:t>
            </a:r>
          </a:p>
          <a:p>
            <a:r>
              <a:rPr lang="fr-FR" sz="3500" b="1" dirty="0">
                <a:solidFill>
                  <a:schemeClr val="accent2"/>
                </a:solidFill>
              </a:rPr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Contrôle qualité en solution aqueuse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01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1401</TotalTime>
  <Words>167</Words>
  <Application>Microsoft Office PowerPoint</Application>
  <PresentationFormat>Grand écran</PresentationFormat>
  <Paragraphs>65</Paragraphs>
  <Slides>13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Cambria Math</vt:lpstr>
      <vt:lpstr>Rétrospective</vt:lpstr>
      <vt:lpstr>Conception personnalisée</vt:lpstr>
      <vt:lpstr>LC12 – Molécules de la santé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Merci pour votre attention !</vt:lpstr>
      <vt:lpstr>Présentation PowerPoint</vt:lpstr>
      <vt:lpstr>III. 2) Hydrolyse de l’aspartame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35</cp:revision>
  <dcterms:created xsi:type="dcterms:W3CDTF">2019-02-02T09:11:16Z</dcterms:created>
  <dcterms:modified xsi:type="dcterms:W3CDTF">2019-06-18T18:51:41Z</dcterms:modified>
</cp:coreProperties>
</file>