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4"/>
  </p:notesMasterIdLst>
  <p:sldIdLst>
    <p:sldId id="256" r:id="rId3"/>
    <p:sldId id="26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67" r:id="rId12"/>
    <p:sldId id="266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876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05/05/2019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8088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05/05/2019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05/05/2019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05/05/2019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05/05/2019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05/05/2019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05/05/2019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05/05/2019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05/05/2019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05/05/2019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05/05/2019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05/05/2019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05/05/2019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05/05/2019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05/05/2019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05/05/2019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05/05/2019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05/05/2019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05/05/2019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05/05/2019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05/05/2019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05/05/2019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05/05/2019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05/05/2019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05/05/2019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slampert.com/Activites%20pedagogiques/TPONC2.pdf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gi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LC03 - Polymères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10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III. Structure et propriétés des polymères	</a:t>
            </a:r>
            <a:r>
              <a:rPr lang="fr-FR" sz="3200" b="1" dirty="0" smtClean="0">
                <a:solidFill>
                  <a:srgbClr val="00B050"/>
                </a:solidFill>
              </a:rPr>
              <a:t>2. Propriétés mécaniques des polymères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pic>
        <p:nvPicPr>
          <p:cNvPr id="9" name="Espace réservé du contenu 8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89" b="25454"/>
          <a:stretch/>
        </p:blipFill>
        <p:spPr>
          <a:xfrm>
            <a:off x="1097280" y="1854199"/>
            <a:ext cx="7348220" cy="4309705"/>
          </a:xfrm>
        </p:spPr>
      </p:pic>
      <p:grpSp>
        <p:nvGrpSpPr>
          <p:cNvPr id="2" name="Groupe 1"/>
          <p:cNvGrpSpPr/>
          <p:nvPr/>
        </p:nvGrpSpPr>
        <p:grpSpPr>
          <a:xfrm>
            <a:off x="5094514" y="1854199"/>
            <a:ext cx="7200273" cy="1280887"/>
            <a:chOff x="5690076" y="1854199"/>
            <a:chExt cx="6256368" cy="1008870"/>
          </a:xfrm>
        </p:grpSpPr>
        <p:pic>
          <p:nvPicPr>
            <p:cNvPr id="10" name="Espace réservé du contenu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7096" b="12048"/>
            <a:stretch/>
          </p:blipFill>
          <p:spPr>
            <a:xfrm>
              <a:off x="5690076" y="1854199"/>
              <a:ext cx="6256368" cy="627744"/>
            </a:xfrm>
            <a:prstGeom prst="rect">
              <a:avLst/>
            </a:prstGeom>
          </p:spPr>
        </p:pic>
        <p:pic>
          <p:nvPicPr>
            <p:cNvPr id="7" name="Espace réservé du contenu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3765"/>
            <a:stretch/>
          </p:blipFill>
          <p:spPr>
            <a:xfrm>
              <a:off x="5690076" y="2502546"/>
              <a:ext cx="6256368" cy="36052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80507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949" r="1527"/>
          <a:stretch/>
        </p:blipFill>
        <p:spPr>
          <a:xfrm>
            <a:off x="117317" y="2211829"/>
            <a:ext cx="12018325" cy="3773487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11</a:t>
            </a:fld>
            <a:endParaRPr lang="fr-FR"/>
          </a:p>
        </p:txBody>
      </p:sp>
      <p:sp>
        <p:nvSpPr>
          <p:cNvPr id="6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L’essor du plastique – Infographie </a:t>
            </a:r>
            <a:r>
              <a:rPr lang="fr-FR" i="1" dirty="0" smtClean="0">
                <a:solidFill>
                  <a:schemeClr val="bg1"/>
                </a:solidFill>
              </a:rPr>
              <a:t>Le Monde</a:t>
            </a:r>
            <a:r>
              <a:rPr lang="fr-FR" dirty="0" smtClean="0">
                <a:solidFill>
                  <a:schemeClr val="bg1"/>
                </a:solidFill>
              </a:rPr>
              <a:t>, 2017.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Conclusion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887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Introduction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Extraction de la caséine du lait (</a:t>
            </a:r>
            <a:r>
              <a:rPr lang="fr-FR" dirty="0">
                <a:hlinkClick r:id="rId2"/>
              </a:rPr>
              <a:t>http://www.slampert.com/Activites%20pedagogiques/TPONC2.pdf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</a:t>
            </a:fld>
            <a:endParaRPr lang="fr-FR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l="14268" t="35294" r="67429"/>
          <a:stretch/>
        </p:blipFill>
        <p:spPr>
          <a:xfrm>
            <a:off x="2700472" y="2747733"/>
            <a:ext cx="1966642" cy="2402006"/>
          </a:xfrm>
          <a:prstGeom prst="rect">
            <a:avLst/>
          </a:prstGeom>
        </p:spPr>
      </p:pic>
      <p:pic>
        <p:nvPicPr>
          <p:cNvPr id="8" name="Espace réservé du contenu 3"/>
          <p:cNvPicPr>
            <a:picLocks noChangeAspect="1"/>
          </p:cNvPicPr>
          <p:nvPr/>
        </p:nvPicPr>
        <p:blipFill rotWithShape="1">
          <a:blip r:embed="rId3"/>
          <a:srcRect l="42219" t="35294" r="39246"/>
          <a:stretch/>
        </p:blipFill>
        <p:spPr>
          <a:xfrm>
            <a:off x="7079410" y="2747733"/>
            <a:ext cx="1991628" cy="2402006"/>
          </a:xfrm>
          <a:prstGeom prst="rect">
            <a:avLst/>
          </a:prstGeom>
        </p:spPr>
      </p:pic>
      <p:cxnSp>
        <p:nvCxnSpPr>
          <p:cNvPr id="12" name="Connecteur droit avec flèche 11"/>
          <p:cNvCxnSpPr/>
          <p:nvPr/>
        </p:nvCxnSpPr>
        <p:spPr>
          <a:xfrm>
            <a:off x="2349306" y="4023353"/>
            <a:ext cx="118168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ZoneTexte 13"/>
              <p:cNvSpPr txBox="1"/>
              <p:nvPr/>
            </p:nvSpPr>
            <p:spPr>
              <a:xfrm>
                <a:off x="548641" y="3700187"/>
                <a:ext cx="1800666" cy="646331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50</m:t>
                    </m:r>
                  </m:oMath>
                </a14:m>
                <a:r>
                  <a:rPr lang="fr-FR" dirty="0" smtClean="0"/>
                  <a:t> </a:t>
                </a:r>
                <a:r>
                  <a:rPr lang="fr-FR" dirty="0" err="1" smtClean="0"/>
                  <a:t>mL</a:t>
                </a:r>
                <a:r>
                  <a:rPr lang="fr-FR" dirty="0" smtClean="0"/>
                  <a:t> de lait à</a:t>
                </a:r>
              </a:p>
              <a:p>
                <a:pPr algn="ctr"/>
                <a:r>
                  <a:rPr lang="fr-FR" dirty="0" smtClean="0"/>
                  <a:t>(à peu près)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40</m:t>
                    </m:r>
                  </m:oMath>
                </a14:m>
                <a:r>
                  <a:rPr lang="fr-FR" dirty="0" smtClean="0"/>
                  <a:t>°C</a:t>
                </a:r>
                <a:endParaRPr lang="fr-FR" dirty="0"/>
              </a:p>
            </p:txBody>
          </p:sp>
        </mc:Choice>
        <mc:Fallback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41" y="3700187"/>
                <a:ext cx="1800666" cy="646331"/>
              </a:xfrm>
              <a:prstGeom prst="rect">
                <a:avLst/>
              </a:prstGeom>
              <a:blipFill rotWithShape="0">
                <a:blip r:embed="rId4"/>
                <a:stretch>
                  <a:fillRect l="-2357" t="-4630" r="-2694" b="-12963"/>
                </a:stretch>
              </a:blipFill>
              <a:ln w="127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Flèche droite 14"/>
          <p:cNvSpPr/>
          <p:nvPr/>
        </p:nvSpPr>
        <p:spPr>
          <a:xfrm>
            <a:off x="4867422" y="3861769"/>
            <a:ext cx="2011680" cy="3231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 droite 15"/>
          <p:cNvSpPr/>
          <p:nvPr/>
        </p:nvSpPr>
        <p:spPr>
          <a:xfrm>
            <a:off x="9071038" y="3787153"/>
            <a:ext cx="2011680" cy="3231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ZoneTexte 16"/>
              <p:cNvSpPr txBox="1"/>
              <p:nvPr/>
            </p:nvSpPr>
            <p:spPr>
              <a:xfrm>
                <a:off x="4968572" y="2418691"/>
                <a:ext cx="1809379" cy="92333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 smtClean="0"/>
                  <a:t>Ajout d’acide acétique jusqu’à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𝑝𝐻</m:t>
                    </m:r>
                  </m:oMath>
                </a14:m>
                <a:r>
                  <a:rPr lang="fr-FR" dirty="0" smtClean="0"/>
                  <a:t> voisin de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4/5</m:t>
                    </m:r>
                  </m:oMath>
                </a14:m>
                <a:endParaRPr lang="fr-FR" dirty="0"/>
              </a:p>
            </p:txBody>
          </p:sp>
        </mc:Choice>
        <mc:Fallback>
          <p:sp>
            <p:nvSpPr>
              <p:cNvPr id="17" name="ZoneText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8572" y="2418691"/>
                <a:ext cx="1809379" cy="923330"/>
              </a:xfrm>
              <a:prstGeom prst="rect">
                <a:avLst/>
              </a:prstGeom>
              <a:blipFill rotWithShape="0">
                <a:blip r:embed="rId5"/>
                <a:stretch>
                  <a:fillRect t="-3268" r="-2007" b="-9150"/>
                </a:stretch>
              </a:blipFill>
              <a:ln w="127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ZoneTexte 17"/>
          <p:cNvSpPr txBox="1"/>
          <p:nvPr/>
        </p:nvSpPr>
        <p:spPr>
          <a:xfrm>
            <a:off x="9121613" y="2418691"/>
            <a:ext cx="1910530" cy="92333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Essorage pour récupérer la caséine précipitée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5394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Quelques exemples de polymères communs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3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2388323814"/>
                  </p:ext>
                </p:extLst>
              </p:nvPr>
            </p:nvGraphicFramePr>
            <p:xfrm>
              <a:off x="1153765" y="1793780"/>
              <a:ext cx="10058718" cy="446732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414225"/>
                    <a:gridCol w="4607510"/>
                    <a:gridCol w="4036983"/>
                  </a:tblGrid>
                  <a:tr h="44574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Nom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Monomère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Représentation de la macromolécule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12275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Polyéthylène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 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</a:tr>
                  <a:tr h="16129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Polystyrène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</a:tr>
                  <a:tr h="11811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Nylon </a:t>
                          </a:r>
                          <a14:m>
                            <m:oMath xmlns:m="http://schemas.openxmlformats.org/officeDocument/2006/math">
                              <m:r>
                                <a:rPr lang="fr-FR" i="1" smtClean="0">
                                  <a:latin typeface="Cambria Math" panose="02040503050406030204" pitchFamily="18" charset="0"/>
                                </a:rPr>
                                <m:t>(6,6)</m:t>
                              </m:r>
                            </m:oMath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Espace réservé du contenu 5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2388323814"/>
                  </p:ext>
                </p:extLst>
              </p:nvPr>
            </p:nvGraphicFramePr>
            <p:xfrm>
              <a:off x="1153765" y="1793780"/>
              <a:ext cx="10058718" cy="446732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414225"/>
                    <a:gridCol w="4607510"/>
                    <a:gridCol w="4036983"/>
                  </a:tblGrid>
                  <a:tr h="44574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Nom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Monomère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Représentation de la macromolécule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12275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Polyéthylène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 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</a:tr>
                  <a:tr h="16129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Polystyrène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</a:tr>
                  <a:tr h="118110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431" t="-278866" r="-613362" b="-10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I. Les polymères : présentation, définitions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Définitions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https://upload.wikimedia.org/wikipedia/commons/thumb/4/45/Polyethylene_repeat_unit.svg/1200px-Polyethylene_repeat_unit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8645" y="2239941"/>
            <a:ext cx="1312634" cy="1255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upload.wikimedia.org/wikipedia/commons/thumb/6/60/Polystyrene.svg/1200px-Polystyrene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642" y="3458862"/>
            <a:ext cx="1391813" cy="1659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Ã©sultat de recherche d'images pour &quot;styrÃ¨ne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100" y="3467596"/>
            <a:ext cx="2551484" cy="1677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RÃ©sultat de recherche d'images pour &quot;ethÃ¨ne&quot;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4730" y="2273566"/>
            <a:ext cx="1272958" cy="1188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RÃ©sultat de recherche d'images pour &quot;nylon 6-6&quot;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" t="3672" r="59257" b="64266"/>
          <a:stretch/>
        </p:blipFill>
        <p:spPr bwMode="auto">
          <a:xfrm>
            <a:off x="2622623" y="5073720"/>
            <a:ext cx="2647877" cy="1158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4" descr="RÃ©sultat de recherche d'images pour &quot;nylon 6-6&quot;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12" t="10004" r="1369" b="72184"/>
          <a:stretch/>
        </p:blipFill>
        <p:spPr bwMode="auto">
          <a:xfrm>
            <a:off x="4152900" y="5631214"/>
            <a:ext cx="2964542" cy="636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RÃ©sultat de recherche d'images pour &quot;nylon 6-6&quot;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0" t="51972" r="5693" b="13931"/>
          <a:stretch/>
        </p:blipFill>
        <p:spPr bwMode="auto">
          <a:xfrm>
            <a:off x="7151951" y="5146809"/>
            <a:ext cx="4026023" cy="1014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887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La poly-molécularité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4</a:t>
            </a:fld>
            <a:endParaRPr lang="fr-FR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I. Les polymères : présentation, définitions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600" b="1" dirty="0" smtClean="0">
                <a:solidFill>
                  <a:srgbClr val="00B050"/>
                </a:solidFill>
              </a:rPr>
              <a:t>2. Grandeurs caractéristiques du polymère</a:t>
            </a:r>
            <a:endParaRPr lang="fr-FR" sz="3600" b="1" dirty="0">
              <a:solidFill>
                <a:srgbClr val="00B050"/>
              </a:solidFill>
            </a:endParaRPr>
          </a:p>
        </p:txBody>
      </p:sp>
      <p:pic>
        <p:nvPicPr>
          <p:cNvPr id="3" name="Espace réservé du contenu 2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314016" y="2201250"/>
            <a:ext cx="8007063" cy="3758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94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Protocole pour la synthèse du polystyrène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5</a:t>
            </a:fld>
            <a:endParaRPr lang="fr-FR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II. Réaction de polymérisation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b="1" dirty="0" smtClean="0">
                <a:solidFill>
                  <a:schemeClr val="accent2"/>
                </a:solidFill>
              </a:rPr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</a:t>
            </a:r>
            <a:r>
              <a:rPr lang="fr-FR" sz="3200" b="1" dirty="0">
                <a:solidFill>
                  <a:srgbClr val="00B050"/>
                </a:solidFill>
              </a:rPr>
              <a:t>. Réaction de polyaddition</a:t>
            </a:r>
          </a:p>
        </p:txBody>
      </p:sp>
      <p:pic>
        <p:nvPicPr>
          <p:cNvPr id="8" name="Espace réservé du contenu 7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097279" y="1862373"/>
            <a:ext cx="10230363" cy="436481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1835150" y="3164681"/>
            <a:ext cx="846161" cy="556419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1206500" y="3935380"/>
            <a:ext cx="1536700" cy="223682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2681311" y="3454970"/>
            <a:ext cx="909614" cy="2605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V="1">
            <a:off x="2743200" y="4425950"/>
            <a:ext cx="1168400" cy="57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5413375" y="4495800"/>
            <a:ext cx="774700" cy="327025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" name="Connecteur droit avec flèche 15"/>
          <p:cNvCxnSpPr/>
          <p:nvPr/>
        </p:nvCxnSpPr>
        <p:spPr>
          <a:xfrm flipV="1">
            <a:off x="6188075" y="4657726"/>
            <a:ext cx="517525" cy="635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lèche vers le bas 18"/>
          <p:cNvSpPr/>
          <p:nvPr/>
        </p:nvSpPr>
        <p:spPr>
          <a:xfrm>
            <a:off x="6837529" y="3205329"/>
            <a:ext cx="341194" cy="8940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Flèche droite 19"/>
          <p:cNvSpPr/>
          <p:nvPr/>
        </p:nvSpPr>
        <p:spPr>
          <a:xfrm rot="10800000">
            <a:off x="8943976" y="3708092"/>
            <a:ext cx="508520" cy="2272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938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Quantifier la </a:t>
            </a:r>
            <a:r>
              <a:rPr lang="fr-FR" dirty="0" err="1" smtClean="0">
                <a:solidFill>
                  <a:schemeClr val="bg1"/>
                </a:solidFill>
              </a:rPr>
              <a:t>polydispersité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6</a:t>
            </a:fld>
            <a:endParaRPr lang="fr-FR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II. Réaction de polymérisation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b="1" dirty="0" smtClean="0">
                <a:solidFill>
                  <a:schemeClr val="accent2"/>
                </a:solidFill>
              </a:rPr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</a:t>
            </a:r>
            <a:r>
              <a:rPr lang="fr-FR" sz="3200" b="1" dirty="0">
                <a:solidFill>
                  <a:srgbClr val="00B050"/>
                </a:solidFill>
              </a:rPr>
              <a:t>. Réaction de polyaddition</a:t>
            </a:r>
          </a:p>
        </p:txBody>
      </p:sp>
      <p:pic>
        <p:nvPicPr>
          <p:cNvPr id="3" name="Espace réservé du contenu 2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81063" y="1983996"/>
            <a:ext cx="10478688" cy="390880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952625" y="2405063"/>
            <a:ext cx="781050" cy="34290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avec flèche 7"/>
          <p:cNvCxnSpPr>
            <a:stCxn id="4" idx="3"/>
          </p:cNvCxnSpPr>
          <p:nvPr/>
        </p:nvCxnSpPr>
        <p:spPr>
          <a:xfrm flipV="1">
            <a:off x="2733675" y="2574131"/>
            <a:ext cx="576261" cy="238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985837" y="4953794"/>
            <a:ext cx="2124076" cy="832644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avec flèche 11"/>
          <p:cNvCxnSpPr/>
          <p:nvPr/>
        </p:nvCxnSpPr>
        <p:spPr>
          <a:xfrm flipV="1">
            <a:off x="3109913" y="5512595"/>
            <a:ext cx="1259681" cy="952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5838236" y="5030309"/>
            <a:ext cx="1847850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M =</a:t>
            </a:r>
            <a:endParaRPr lang="fr-FR" dirty="0"/>
          </a:p>
        </p:txBody>
      </p:sp>
      <p:sp>
        <p:nvSpPr>
          <p:cNvPr id="27" name="ZoneTexte 26"/>
          <p:cNvSpPr txBox="1"/>
          <p:nvPr/>
        </p:nvSpPr>
        <p:spPr>
          <a:xfrm>
            <a:off x="7358780" y="5488513"/>
            <a:ext cx="1847850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M = </a:t>
            </a:r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>
            <a:off x="9307830" y="5488513"/>
            <a:ext cx="2051921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M =</a:t>
            </a:r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10414410" y="4736862"/>
            <a:ext cx="1075116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Produit</a:t>
            </a:r>
            <a:endParaRPr lang="fr-FR" dirty="0"/>
          </a:p>
        </p:txBody>
      </p:sp>
      <p:cxnSp>
        <p:nvCxnSpPr>
          <p:cNvPr id="31" name="Connecteur droit avec flèche 30"/>
          <p:cNvCxnSpPr/>
          <p:nvPr/>
        </p:nvCxnSpPr>
        <p:spPr>
          <a:xfrm flipV="1">
            <a:off x="7686086" y="5082379"/>
            <a:ext cx="448264" cy="10878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/>
          <p:nvPr/>
        </p:nvCxnSpPr>
        <p:spPr>
          <a:xfrm flipV="1">
            <a:off x="8268416" y="5082379"/>
            <a:ext cx="494583" cy="40613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/>
          <p:nvPr/>
        </p:nvCxnSpPr>
        <p:spPr>
          <a:xfrm flipH="1" flipV="1">
            <a:off x="9415464" y="5068090"/>
            <a:ext cx="851776" cy="41316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/>
          <p:cNvCxnSpPr/>
          <p:nvPr/>
        </p:nvCxnSpPr>
        <p:spPr>
          <a:xfrm flipH="1">
            <a:off x="9944100" y="4916765"/>
            <a:ext cx="470310" cy="18466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025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4"/>
              <p:cNvSpPr>
                <a:spLocks noGrp="1"/>
              </p:cNvSpPr>
              <p:nvPr>
                <p:ph sz="half" idx="2"/>
              </p:nvPr>
            </p:nvSpPr>
            <p:spPr>
              <a:xfrm>
                <a:off x="-1" y="6441465"/>
                <a:ext cx="10795379" cy="416536"/>
              </a:xfrm>
            </p:spPr>
            <p:txBody>
              <a:bodyPr/>
              <a:lstStyle/>
              <a:p>
                <a:r>
                  <a:rPr lang="fr-FR" dirty="0" smtClean="0">
                    <a:solidFill>
                      <a:schemeClr val="bg1"/>
                    </a:solidFill>
                  </a:rPr>
                  <a:t>Protocole pour la synthèse du nylon </a:t>
                </a:r>
                <a14:m>
                  <m:oMath xmlns:m="http://schemas.openxmlformats.org/officeDocument/2006/math"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(6,6)</m:t>
                    </m:r>
                  </m:oMath>
                </a14:m>
                <a:endParaRPr lang="fr-FR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Espace réservé du contenu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-1" y="6441465"/>
                <a:ext cx="10795379" cy="416536"/>
              </a:xfrm>
              <a:blipFill rotWithShape="0">
                <a:blip r:embed="rId2"/>
                <a:stretch>
                  <a:fillRect l="-565" t="-16176" b="-147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7</a:t>
            </a:fld>
            <a:endParaRPr lang="fr-FR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II. Réaction de polymérisation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b="1" dirty="0" smtClean="0">
                <a:solidFill>
                  <a:schemeClr val="accent2"/>
                </a:solidFill>
              </a:rPr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</a:t>
            </a:r>
            <a:r>
              <a:rPr lang="fr-FR" sz="3200" b="1" dirty="0">
                <a:solidFill>
                  <a:srgbClr val="00B050"/>
                </a:solidFill>
              </a:rPr>
              <a:t>. Réaction de </a:t>
            </a:r>
            <a:r>
              <a:rPr lang="fr-FR" sz="3200" b="1" dirty="0" smtClean="0">
                <a:solidFill>
                  <a:srgbClr val="00B050"/>
                </a:solidFill>
              </a:rPr>
              <a:t>polycondensation</a:t>
            </a:r>
            <a:endParaRPr lang="fr-FR" sz="3200" b="1" dirty="0">
              <a:solidFill>
                <a:srgbClr val="00B050"/>
              </a:solidFill>
            </a:endParaRP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l="1210" t="5595" r="845" b="1293"/>
          <a:stretch/>
        </p:blipFill>
        <p:spPr>
          <a:xfrm>
            <a:off x="774699" y="1864360"/>
            <a:ext cx="10693109" cy="4295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78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8662" y="1847849"/>
            <a:ext cx="10955337" cy="4435457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8</a:t>
            </a:fld>
            <a:endParaRPr lang="fr-FR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III. Structure et propriétés des polymères	</a:t>
            </a:r>
            <a:r>
              <a:rPr lang="fr-FR" sz="3200" b="1" dirty="0" smtClean="0">
                <a:solidFill>
                  <a:srgbClr val="00B050"/>
                </a:solidFill>
              </a:rPr>
              <a:t>1. Différentes structures de polymères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6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Différentes structures de polymères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065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9</a:t>
            </a:fld>
            <a:endParaRPr lang="fr-FR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98530" y="159655"/>
            <a:ext cx="6655900" cy="5907315"/>
          </a:xfrm>
          <a:prstGeom prst="rect">
            <a:avLst/>
          </a:prstGeom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0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Un polymère réticulé par liaisons hydrogène : le nylon.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791178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598</TotalTime>
  <Words>176</Words>
  <Application>Microsoft Office PowerPoint</Application>
  <PresentationFormat>Grand écran</PresentationFormat>
  <Paragraphs>48</Paragraphs>
  <Slides>11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LC03 - Polymères</vt:lpstr>
      <vt:lpstr>Introduction</vt:lpstr>
      <vt:lpstr>I. Les polymères : présentation, définitions  1. Définitions</vt:lpstr>
      <vt:lpstr>I. Les polymères : présentation, définitions  2. Grandeurs caractéristiques du polymère</vt:lpstr>
      <vt:lpstr>II. Réaction de polymérisation  1. Réaction de polyaddition</vt:lpstr>
      <vt:lpstr>II. Réaction de polymérisation  1. Réaction de polyaddition</vt:lpstr>
      <vt:lpstr>II. Réaction de polymérisation  1. Réaction de polycondensation</vt:lpstr>
      <vt:lpstr>III. Structure et propriétés des polymères 1. Différentes structures de polymères</vt:lpstr>
      <vt:lpstr>Présentation PowerPoint</vt:lpstr>
      <vt:lpstr>III. Structure et propriétés des polymères 2. Propriétés mécaniques des polymères</vt:lpstr>
      <vt:lpstr>Conclusion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19</cp:revision>
  <dcterms:created xsi:type="dcterms:W3CDTF">2019-02-02T09:11:16Z</dcterms:created>
  <dcterms:modified xsi:type="dcterms:W3CDTF">2019-05-05T21:00:28Z</dcterms:modified>
</cp:coreProperties>
</file>