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</p:sldMasterIdLst>
  <p:notesMasterIdLst>
    <p:notesMasterId r:id="rId12"/>
  </p:notesMasterIdLst>
  <p:sldIdLst>
    <p:sldId id="256" r:id="rId3"/>
    <p:sldId id="261" r:id="rId4"/>
    <p:sldId id="262" r:id="rId5"/>
    <p:sldId id="264" r:id="rId6"/>
    <p:sldId id="270" r:id="rId7"/>
    <p:sldId id="269" r:id="rId8"/>
    <p:sldId id="266" r:id="rId9"/>
    <p:sldId id="267" r:id="rId10"/>
    <p:sldId id="263" r:id="rId11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B1061-33F0-4FA6-8752-45EF671638C7}" type="datetimeFigureOut">
              <a:rPr lang="fr-FR" smtClean="0"/>
              <a:t>11/05/2019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F6ABA6-218F-4B19-B8E0-07845D048E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7020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6ABA6-218F-4B19-B8E0-07845D048E8B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16191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6ABA6-218F-4B19-B8E0-07845D048E8B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34317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F54D-0F2F-4A86-AE34-FE926D65982D}" type="datetime1">
              <a:rPr lang="fr-FR" smtClean="0"/>
              <a:t>11/05/2019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4170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A28EC-AC55-4E7E-AA5F-BE6AADC01B8E}" type="datetime1">
              <a:rPr lang="fr-FR" smtClean="0"/>
              <a:t>11/05/2019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3781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07BC4-5C28-4FC9-A0D4-6971C978499A}" type="datetime1">
              <a:rPr lang="fr-FR" smtClean="0"/>
              <a:t>11/05/2019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3554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A52BB-C918-4685-9ACA-DAA3E6E5BBE3}" type="datetime1">
              <a:rPr lang="fr-FR" smtClean="0"/>
              <a:t>11/05/2019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45087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8FB41-14DB-4F2A-AC3F-673E9481F33E}" type="datetime1">
              <a:rPr lang="fr-FR" smtClean="0"/>
              <a:t>11/05/2019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82612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C2556-2613-4110-A241-3FECE1526F03}" type="datetime1">
              <a:rPr lang="fr-FR" smtClean="0"/>
              <a:t>11/05/2019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11301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FDE4B-32B0-45B9-B57A-F011DAAB0A72}" type="datetime1">
              <a:rPr lang="fr-FR" smtClean="0"/>
              <a:t>11/05/2019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64093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95C42-32A5-49C0-A71B-D1235F1FA3D1}" type="datetime1">
              <a:rPr lang="fr-FR" smtClean="0"/>
              <a:t>11/05/2019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8734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71B2B-6093-4A01-A005-831C7F0A9790}" type="datetime1">
              <a:rPr lang="fr-FR" smtClean="0"/>
              <a:t>11/05/2019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4591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89D5B-CB14-460B-AE36-E938895BF635}" type="datetime1">
              <a:rPr lang="fr-FR" smtClean="0"/>
              <a:t>11/05/2019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61532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F166-3775-4AC7-BCFD-9A7C8FCBFFA4}" type="datetime1">
              <a:rPr lang="fr-FR" smtClean="0"/>
              <a:t>11/05/2019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2318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E692-6FF2-4458-9E3D-C3423ED09DEB}" type="datetime1">
              <a:rPr lang="fr-FR" smtClean="0"/>
              <a:t>11/05/2019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59112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28983-C0D2-415A-AF58-D016C8EEE52D}" type="datetime1">
              <a:rPr lang="fr-FR" smtClean="0"/>
              <a:t>11/05/2019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6758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41A49-34DF-4CF3-B952-93B4D03B25D1}" type="datetime1">
              <a:rPr lang="fr-FR" smtClean="0"/>
              <a:t>11/05/2019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31648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E66F6-98A1-4E58-A25C-6B708E27BD14}" type="datetime1">
              <a:rPr lang="fr-FR" smtClean="0"/>
              <a:t>11/05/2019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7927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264FE-9EFB-43CF-9ABE-31BFB47AE47C}" type="datetime1">
              <a:rPr lang="fr-FR" smtClean="0"/>
              <a:t>11/05/2019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5760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197C2-D050-4889-A757-41BD42C0A751}" type="datetime1">
              <a:rPr lang="fr-FR" smtClean="0"/>
              <a:t>11/05/2019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5555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45667-2C23-4DDC-BE68-5CEA88192AD8}" type="datetime1">
              <a:rPr lang="fr-FR" smtClean="0"/>
              <a:t>11/05/2019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3751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4BBB-64D8-43D2-B84D-DE5C7940AD5E}" type="datetime1">
              <a:rPr lang="fr-FR" smtClean="0"/>
              <a:t>11/05/2019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7918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81073-2A49-4BBB-B975-5D14169AF628}" type="datetime1">
              <a:rPr lang="fr-FR" smtClean="0"/>
              <a:t>11/05/2019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3125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949B9DA-71D5-43E8-8D79-9EF1E46DC512}" type="datetime1">
              <a:rPr lang="fr-FR" smtClean="0"/>
              <a:t>11/05/2019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9561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4B316-FC42-45E2-9B20-38F32EBB3D0F}" type="datetime1">
              <a:rPr lang="fr-FR" smtClean="0"/>
              <a:t>11/05/2019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8719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33F3321-C59B-4222-8E48-51AF36706380}" type="datetime1">
              <a:rPr lang="fr-FR" smtClean="0"/>
              <a:t>11/05/2019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FFFFF"/>
                </a:solidFill>
              </a:defRPr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441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009D5-A797-4558-974F-46E8F41648E6}" type="datetime1">
              <a:rPr lang="fr-FR" smtClean="0"/>
              <a:t>11/05/2019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405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00052" y="772599"/>
            <a:ext cx="10058400" cy="3566160"/>
          </a:xfrm>
        </p:spPr>
        <p:txBody>
          <a:bodyPr>
            <a:normAutofit/>
          </a:bodyPr>
          <a:lstStyle/>
          <a:p>
            <a:r>
              <a:rPr lang="fr-FR" sz="6000" dirty="0" smtClean="0"/>
              <a:t>Conversion </a:t>
            </a:r>
            <a:r>
              <a:rPr lang="fr-FR" sz="6000" dirty="0"/>
              <a:t>réciproque d’énergie électrique en énergie chimique</a:t>
            </a:r>
            <a:endParaRPr lang="fr-FR" sz="60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Agrégation externe de Physique-chimie, option Physique</a:t>
            </a:r>
          </a:p>
        </p:txBody>
      </p:sp>
      <p:sp>
        <p:nvSpPr>
          <p:cNvPr id="4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 smtClean="0">
                <a:solidFill>
                  <a:schemeClr val="bg1"/>
                </a:solidFill>
              </a:rPr>
              <a:t>Jules FILLETTE</a:t>
            </a: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51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B6681-10B5-4A57-AC8B-067236735857}" type="slidenum">
              <a:rPr lang="fr-FR" smtClean="0"/>
              <a:t>2</a:t>
            </a:fld>
            <a:endParaRPr lang="fr-FR"/>
          </a:p>
        </p:txBody>
      </p:sp>
      <p:pic>
        <p:nvPicPr>
          <p:cNvPr id="1026" name="Picture 2" descr="RÃ©sultat de recherche d'images pour &quot;pile daniell&quot;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31" b="7871"/>
          <a:stretch/>
        </p:blipFill>
        <p:spPr bwMode="auto">
          <a:xfrm>
            <a:off x="1108198" y="1832896"/>
            <a:ext cx="9908275" cy="4391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605961" y="286603"/>
            <a:ext cx="10912750" cy="1450757"/>
          </a:xfrm>
        </p:spPr>
        <p:txBody>
          <a:bodyPr>
            <a:noAutofit/>
          </a:bodyPr>
          <a:lstStyle/>
          <a:p>
            <a:r>
              <a:rPr lang="fr-FR" sz="3600" b="1" dirty="0" smtClean="0">
                <a:solidFill>
                  <a:schemeClr val="accent2"/>
                </a:solidFill>
              </a:rPr>
              <a:t>I. </a:t>
            </a:r>
            <a:r>
              <a:rPr lang="fr-FR" sz="3600" b="1" dirty="0" smtClean="0">
                <a:solidFill>
                  <a:schemeClr val="accent2"/>
                </a:solidFill>
              </a:rPr>
              <a:t>Conversion </a:t>
            </a:r>
            <a:r>
              <a:rPr lang="fr-FR" sz="3600" b="1" dirty="0">
                <a:solidFill>
                  <a:schemeClr val="accent2"/>
                </a:solidFill>
              </a:rPr>
              <a:t>d'énergie chimique en énergie électrique, la pile</a:t>
            </a:r>
            <a:r>
              <a:rPr lang="fr-FR" sz="4400" b="1" dirty="0" smtClean="0">
                <a:solidFill>
                  <a:schemeClr val="accent2"/>
                </a:solidFill>
              </a:rPr>
              <a:t/>
            </a:r>
            <a:br>
              <a:rPr lang="fr-FR" sz="4400" b="1" dirty="0" smtClean="0">
                <a:solidFill>
                  <a:schemeClr val="accent2"/>
                </a:solidFill>
              </a:rPr>
            </a:br>
            <a:r>
              <a:rPr lang="fr-FR" sz="4400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1. Principe du fonctionnement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98802" y="6455578"/>
            <a:ext cx="50742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La pile Daniell, </a:t>
            </a:r>
            <a:r>
              <a:rPr lang="fr-FR" i="1" dirty="0" smtClean="0">
                <a:solidFill>
                  <a:schemeClr val="bg1"/>
                </a:solidFill>
              </a:rPr>
              <a:t>www.lachimie.fr</a:t>
            </a:r>
            <a:endParaRPr lang="fr-FR" i="1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118486" y="1913832"/>
            <a:ext cx="1118540" cy="65194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88064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B6681-10B5-4A57-AC8B-067236735857}" type="slidenum">
              <a:rPr lang="fr-FR" smtClean="0"/>
              <a:t>3</a:t>
            </a:fld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1" b="11264"/>
          <a:stretch/>
        </p:blipFill>
        <p:spPr>
          <a:xfrm>
            <a:off x="1109359" y="1778304"/>
            <a:ext cx="10034241" cy="4517409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98802" y="6455578"/>
            <a:ext cx="50742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smtClean="0">
                <a:solidFill>
                  <a:schemeClr val="bg1"/>
                </a:solidFill>
              </a:rPr>
              <a:t>Electrochimie</a:t>
            </a:r>
            <a:r>
              <a:rPr lang="fr-FR" dirty="0" smtClean="0">
                <a:solidFill>
                  <a:schemeClr val="bg1"/>
                </a:solidFill>
              </a:rPr>
              <a:t>, F. </a:t>
            </a:r>
            <a:r>
              <a:rPr lang="fr-FR" dirty="0" err="1" smtClean="0">
                <a:solidFill>
                  <a:schemeClr val="bg1"/>
                </a:solidFill>
              </a:rPr>
              <a:t>Miomandre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605961" y="286603"/>
            <a:ext cx="1091275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600" b="1" dirty="0" smtClean="0">
                <a:solidFill>
                  <a:schemeClr val="accent2"/>
                </a:solidFill>
              </a:rPr>
              <a:t>I. Conversion d'énergie chimique en énergie électrique, la pile</a:t>
            </a:r>
            <a:r>
              <a:rPr lang="fr-FR" sz="4400" b="1" dirty="0" smtClean="0">
                <a:solidFill>
                  <a:schemeClr val="accent2"/>
                </a:solidFill>
              </a:rPr>
              <a:t/>
            </a:r>
            <a:br>
              <a:rPr lang="fr-FR" sz="4400" b="1" dirty="0" smtClean="0">
                <a:solidFill>
                  <a:schemeClr val="accent2"/>
                </a:solidFill>
              </a:rPr>
            </a:br>
            <a:r>
              <a:rPr lang="fr-FR" sz="4400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1. Principe du fonctionnement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99918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B6681-10B5-4A57-AC8B-067236735857}" type="slidenum">
              <a:rPr lang="fr-FR" smtClean="0"/>
              <a:t>4</a:t>
            </a:fld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91" b="5863"/>
          <a:stretch/>
        </p:blipFill>
        <p:spPr>
          <a:xfrm>
            <a:off x="1518085" y="1817203"/>
            <a:ext cx="9127169" cy="436471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ZoneTexte 6"/>
              <p:cNvSpPr txBox="1"/>
              <p:nvPr/>
            </p:nvSpPr>
            <p:spPr>
              <a:xfrm>
                <a:off x="6605517" y="5260370"/>
                <a:ext cx="5124959" cy="7069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u="sng" dirty="0" smtClean="0">
                    <a:solidFill>
                      <a:srgbClr val="C00000"/>
                    </a:solidFill>
                  </a:rPr>
                  <a:t>Anode, </a:t>
                </a:r>
                <a:r>
                  <a:rPr lang="fr-FR" dirty="0" smtClean="0">
                    <a:solidFill>
                      <a:srgbClr val="C00000"/>
                    </a:solidFill>
                  </a:rPr>
                  <a:t>oxydation </a:t>
                </a:r>
                <a:r>
                  <a:rPr lang="fr-FR" dirty="0" smtClean="0">
                    <a:solidFill>
                      <a:srgbClr val="C00000"/>
                    </a:solidFill>
                  </a:rPr>
                  <a:t>de </a:t>
                </a:r>
                <a:r>
                  <a:rPr lang="fr-FR" dirty="0" smtClean="0">
                    <a:solidFill>
                      <a:srgbClr val="C00000"/>
                    </a:solidFill>
                  </a:rPr>
                  <a:t>l’eau sur électrode de plomb</a:t>
                </a:r>
                <a:endParaRPr lang="fr-FR" dirty="0" smtClean="0">
                  <a:solidFill>
                    <a:srgbClr val="C00000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  <m:sSub>
                        <m:sSubPr>
                          <m:ctrlPr>
                            <a:rPr lang="fr-FR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°</m:t>
                          </m:r>
                        </m:e>
                        <m:sub>
                          <m:sSub>
                            <m:sSubPr>
                              <m:ctrlPr>
                                <a:rPr lang="fr-FR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𝑂</m:t>
                              </m:r>
                            </m:e>
                            <m:sub>
                              <m:r>
                                <a:rPr lang="fr-FR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d>
                                <m:dPr>
                                  <m:ctrlPr>
                                    <a:rPr lang="fr-FR" b="0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FR" b="0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e>
                              </m:d>
                            </m:sub>
                          </m:sSub>
                          <m:r>
                            <a:rPr lang="fr-FR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sSub>
                            <m:sSubPr>
                              <m:ctrlPr>
                                <a:rPr lang="fr-FR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fr-FR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fr-FR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𝑂</m:t>
                          </m:r>
                        </m:sub>
                      </m:sSub>
                      <m:r>
                        <a:rPr lang="fr-FR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=1,23 </m:t>
                      </m:r>
                      <m:r>
                        <a:rPr lang="fr-FR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𝑉</m:t>
                      </m:r>
                    </m:oMath>
                  </m:oMathPara>
                </a14:m>
                <a:endParaRPr lang="fr-FR" dirty="0">
                  <a:solidFill>
                    <a:srgbClr val="C00000"/>
                  </a:solidFill>
                </a:endParaRPr>
              </a:p>
            </p:txBody>
          </p:sp>
        </mc:Choice>
        <mc:Fallback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5517" y="5260370"/>
                <a:ext cx="5124959" cy="706988"/>
              </a:xfrm>
              <a:prstGeom prst="rect">
                <a:avLst/>
              </a:prstGeom>
              <a:blipFill rotWithShape="0">
                <a:blip r:embed="rId3"/>
                <a:stretch>
                  <a:fillRect l="-1071" t="-5172" b="-86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ZoneTexte 8"/>
          <p:cNvSpPr txBox="1"/>
          <p:nvPr/>
        </p:nvSpPr>
        <p:spPr>
          <a:xfrm>
            <a:off x="0" y="2303011"/>
            <a:ext cx="44355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sng" dirty="0" smtClean="0">
                <a:solidFill>
                  <a:srgbClr val="2E057B"/>
                </a:solidFill>
              </a:rPr>
              <a:t>Cathode</a:t>
            </a:r>
            <a:r>
              <a:rPr lang="fr-FR" dirty="0" smtClean="0">
                <a:solidFill>
                  <a:srgbClr val="2E057B"/>
                </a:solidFill>
              </a:rPr>
              <a:t>, électrode en aluminium : </a:t>
            </a:r>
          </a:p>
          <a:p>
            <a:pPr marL="285750" indent="-285750">
              <a:buFontTx/>
              <a:buChar char="-"/>
            </a:pPr>
            <a:r>
              <a:rPr lang="fr-FR" dirty="0" smtClean="0">
                <a:solidFill>
                  <a:srgbClr val="2E057B"/>
                </a:solidFill>
              </a:rPr>
              <a:t>Réduction du Zinc</a:t>
            </a:r>
          </a:p>
          <a:p>
            <a:pPr marL="285750" indent="-285750">
              <a:buFontTx/>
              <a:buChar char="-"/>
            </a:pPr>
            <a:r>
              <a:rPr lang="fr-FR" dirty="0" smtClean="0">
                <a:solidFill>
                  <a:srgbClr val="2E057B"/>
                </a:solidFill>
              </a:rPr>
              <a:t>Réduction de </a:t>
            </a:r>
            <a:r>
              <a:rPr lang="fr-FR" dirty="0" smtClean="0">
                <a:solidFill>
                  <a:srgbClr val="2E057B"/>
                </a:solidFill>
              </a:rPr>
              <a:t>l’eau.</a:t>
            </a:r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96877" y="282629"/>
            <a:ext cx="11963627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600" b="1" dirty="0" smtClean="0">
                <a:solidFill>
                  <a:schemeClr val="accent2"/>
                </a:solidFill>
              </a:rPr>
              <a:t>II. Conversion d'énergie électrique en énergie chimie, l’électrolyseur</a:t>
            </a:r>
          </a:p>
          <a:p>
            <a:r>
              <a:rPr lang="fr-FR" sz="4400" dirty="0" smtClean="0"/>
              <a:t>	</a:t>
            </a:r>
            <a:r>
              <a:rPr lang="fr-FR" sz="3200" b="1" dirty="0">
                <a:solidFill>
                  <a:srgbClr val="00B050"/>
                </a:solidFill>
              </a:rPr>
              <a:t>2</a:t>
            </a:r>
            <a:r>
              <a:rPr lang="fr-FR" sz="3200" b="1" dirty="0" smtClean="0">
                <a:solidFill>
                  <a:srgbClr val="00B050"/>
                </a:solidFill>
              </a:rPr>
              <a:t>. Rendement de l’électrolyse, aspect cinétique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2724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/>
          <p:cNvGrpSpPr/>
          <p:nvPr/>
        </p:nvGrpSpPr>
        <p:grpSpPr>
          <a:xfrm>
            <a:off x="470558" y="1779102"/>
            <a:ext cx="6937482" cy="4506818"/>
            <a:chOff x="470558" y="1779102"/>
            <a:chExt cx="6937482" cy="4506818"/>
          </a:xfrm>
        </p:grpSpPr>
        <p:grpSp>
          <p:nvGrpSpPr>
            <p:cNvPr id="19" name="Groupe 18"/>
            <p:cNvGrpSpPr/>
            <p:nvPr/>
          </p:nvGrpSpPr>
          <p:grpSpPr>
            <a:xfrm>
              <a:off x="470558" y="1779102"/>
              <a:ext cx="6937482" cy="4506818"/>
              <a:chOff x="470558" y="1779102"/>
              <a:chExt cx="6937482" cy="4506818"/>
            </a:xfrm>
          </p:grpSpPr>
          <p:pic>
            <p:nvPicPr>
              <p:cNvPr id="4" name="Image 3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77" t="9591" r="1487"/>
              <a:stretch/>
            </p:blipFill>
            <p:spPr>
              <a:xfrm>
                <a:off x="470558" y="1779102"/>
                <a:ext cx="6895963" cy="4506818"/>
              </a:xfrm>
              <a:prstGeom prst="rect">
                <a:avLst/>
              </a:prstGeom>
            </p:spPr>
          </p:pic>
          <p:cxnSp>
            <p:nvCxnSpPr>
              <p:cNvPr id="6" name="Connecteur droit 5"/>
              <p:cNvCxnSpPr/>
              <p:nvPr/>
            </p:nvCxnSpPr>
            <p:spPr>
              <a:xfrm>
                <a:off x="470558" y="5287589"/>
                <a:ext cx="0" cy="68258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ZoneTexte 15"/>
              <p:cNvSpPr txBox="1"/>
              <p:nvPr/>
            </p:nvSpPr>
            <p:spPr>
              <a:xfrm>
                <a:off x="4828614" y="4366039"/>
                <a:ext cx="2579426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dirty="0" smtClean="0"/>
                  <a:t>Générateur</a:t>
                </a:r>
                <a:endParaRPr lang="fr-FR" dirty="0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4241185" y="4032511"/>
                <a:ext cx="545910" cy="140572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22" name="ZoneTexte 21"/>
            <p:cNvSpPr txBox="1"/>
            <p:nvPr/>
          </p:nvSpPr>
          <p:spPr>
            <a:xfrm>
              <a:off x="3316404" y="2391611"/>
              <a:ext cx="1037231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600" dirty="0" smtClean="0"/>
                <a:t>Anode</a:t>
              </a:r>
              <a:endParaRPr lang="fr-FR" sz="1400" dirty="0"/>
            </a:p>
          </p:txBody>
        </p:sp>
        <p:sp>
          <p:nvSpPr>
            <p:cNvPr id="24" name="ZoneTexte 23"/>
            <p:cNvSpPr txBox="1"/>
            <p:nvPr/>
          </p:nvSpPr>
          <p:spPr>
            <a:xfrm>
              <a:off x="1148683" y="2352448"/>
              <a:ext cx="1157787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fr-FR" sz="1600" dirty="0" smtClean="0"/>
                <a:t>Cathode</a:t>
              </a:r>
              <a:endParaRPr lang="fr-FR" sz="1400" dirty="0"/>
            </a:p>
          </p:txBody>
        </p:sp>
      </p:grp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B6681-10B5-4A57-AC8B-067236735857}" type="slidenum">
              <a:rPr lang="fr-FR" smtClean="0"/>
              <a:t>5</a:t>
            </a:fld>
            <a:endParaRPr lang="fr-FR"/>
          </a:p>
        </p:txBody>
      </p:sp>
      <p:sp>
        <p:nvSpPr>
          <p:cNvPr id="14" name="Titre 1"/>
          <p:cNvSpPr txBox="1">
            <a:spLocks/>
          </p:cNvSpPr>
          <p:nvPr/>
        </p:nvSpPr>
        <p:spPr>
          <a:xfrm>
            <a:off x="605961" y="286603"/>
            <a:ext cx="1091275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600" b="1" dirty="0" smtClean="0">
                <a:solidFill>
                  <a:schemeClr val="accent2"/>
                </a:solidFill>
              </a:rPr>
              <a:t>I</a:t>
            </a:r>
            <a:r>
              <a:rPr lang="fr-FR" sz="3600" b="1" dirty="0">
                <a:solidFill>
                  <a:schemeClr val="accent2"/>
                </a:solidFill>
              </a:rPr>
              <a:t>. </a:t>
            </a:r>
            <a:r>
              <a:rPr lang="fr-FR" sz="3600" b="1" dirty="0">
                <a:solidFill>
                  <a:schemeClr val="accent2"/>
                </a:solidFill>
              </a:rPr>
              <a:t>Cycles de charge/décharge, l'accumulateur</a:t>
            </a:r>
          </a:p>
          <a:p>
            <a:r>
              <a:rPr lang="fr-FR" sz="4400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2. Etude et caractéristiques d’un accumulateur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98801" y="6455578"/>
            <a:ext cx="76394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Charge de l’accumulateur au plomb</a:t>
            </a:r>
            <a:r>
              <a:rPr lang="fr-FR" i="1" dirty="0" smtClean="0">
                <a:solidFill>
                  <a:schemeClr val="bg1"/>
                </a:solidFill>
              </a:rPr>
              <a:t>, </a:t>
            </a:r>
            <a:r>
              <a:rPr lang="fr-FR" dirty="0" smtClean="0">
                <a:solidFill>
                  <a:schemeClr val="bg1"/>
                </a:solidFill>
              </a:rPr>
              <a:t>in</a:t>
            </a:r>
            <a:r>
              <a:rPr lang="fr-FR" i="1" dirty="0" smtClean="0">
                <a:solidFill>
                  <a:schemeClr val="bg1"/>
                </a:solidFill>
              </a:rPr>
              <a:t> Electrochimie</a:t>
            </a:r>
            <a:r>
              <a:rPr lang="fr-FR" dirty="0" smtClean="0">
                <a:solidFill>
                  <a:schemeClr val="bg1"/>
                </a:solidFill>
              </a:rPr>
              <a:t>, F. </a:t>
            </a:r>
            <a:r>
              <a:rPr lang="fr-FR" dirty="0" err="1" smtClean="0">
                <a:solidFill>
                  <a:schemeClr val="bg1"/>
                </a:solidFill>
              </a:rPr>
              <a:t>Miomandre</a:t>
            </a:r>
            <a:r>
              <a:rPr lang="fr-FR" dirty="0" smtClean="0">
                <a:solidFill>
                  <a:schemeClr val="bg1"/>
                </a:solidFill>
              </a:rPr>
              <a:t> et al.</a:t>
            </a:r>
            <a:endParaRPr lang="fr-FR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ZoneTexte 19"/>
              <p:cNvSpPr txBox="1"/>
              <p:nvPr/>
            </p:nvSpPr>
            <p:spPr>
              <a:xfrm>
                <a:off x="6250675" y="1899323"/>
                <a:ext cx="5445457" cy="1396280"/>
              </a:xfrm>
              <a:prstGeom prst="rect">
                <a:avLst/>
              </a:prstGeom>
              <a:noFill/>
              <a:ln w="38100">
                <a:solidFill>
                  <a:schemeClr val="accent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fr-FR" dirty="0" smtClean="0"/>
                  <a:t>A l’anode, oxydation de </a:t>
                </a:r>
                <a14:m>
                  <m:oMath xmlns:m="http://schemas.openxmlformats.org/officeDocument/2006/math">
                    <m:r>
                      <a:rPr lang="fr-FR" b="0" i="1" smtClean="0">
                        <a:latin typeface="Cambria Math" panose="02040503050406030204" pitchFamily="18" charset="0"/>
                      </a:rPr>
                      <m:t>𝑃𝑏𝑆</m:t>
                    </m:r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4(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sub>
                    </m:sSub>
                  </m:oMath>
                </a14:m>
                <a:r>
                  <a:rPr lang="fr-FR" dirty="0" smtClean="0"/>
                  <a:t>:</a:t>
                </a: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𝑃𝑏𝑆</m:t>
                      </m:r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𝑂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4(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+2</m:t>
                      </m:r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𝑂</m:t>
                      </m:r>
                      <m:groupChr>
                        <m:groupChrPr>
                          <m:chr m:val="→"/>
                          <m:pos m:val="top"/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groupChrPr>
                        <m:e/>
                      </m:groupCh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𝑃𝑏</m:t>
                      </m:r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𝑂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2(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+4</m:t>
                      </m:r>
                      <m:sSup>
                        <m:sSup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p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+2</m:t>
                      </m:r>
                      <m:sSup>
                        <m:sSup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𝑆</m:t>
                      </m:r>
                      <m:sSubSup>
                        <m:sSubSup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𝑂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4(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𝑎𝑞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sub>
                        <m:sup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2−</m:t>
                          </m:r>
                        </m:sup>
                      </m:sSubSup>
                    </m:oMath>
                  </m:oMathPara>
                </a14:m>
                <a:endParaRPr lang="fr-FR" dirty="0" smtClean="0"/>
              </a:p>
              <a:p>
                <a:r>
                  <a:rPr lang="fr-FR" dirty="0" smtClean="0"/>
                  <a:t>A la cathode, réduction de </a:t>
                </a:r>
                <a14:m>
                  <m:oMath xmlns:m="http://schemas.openxmlformats.org/officeDocument/2006/math">
                    <m:r>
                      <a:rPr lang="fr-FR" b="0" i="1" smtClean="0">
                        <a:latin typeface="Cambria Math" panose="02040503050406030204" pitchFamily="18" charset="0"/>
                      </a:rPr>
                      <m:t>𝑃𝑏𝑆</m:t>
                    </m:r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</m:oMath>
                </a14:m>
                <a:r>
                  <a:rPr lang="fr-FR" dirty="0" smtClean="0"/>
                  <a:t>:</a:t>
                </a: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𝑃𝑏𝑆</m:t>
                      </m:r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𝑂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4(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+2</m:t>
                      </m:r>
                      <m:sSup>
                        <m:sSup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groupChr>
                        <m:groupChrPr>
                          <m:chr m:val="→"/>
                          <m:pos m:val="top"/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groupChrPr>
                        <m:e/>
                      </m:groupCh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𝑃</m:t>
                      </m:r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𝑆</m:t>
                      </m:r>
                      <m:sSubSup>
                        <m:sSubSup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𝑂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4(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𝑎𝑞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sub>
                        <m:sup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2−</m:t>
                          </m:r>
                        </m:sup>
                      </m:sSubSup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>
          <p:sp>
            <p:nvSpPr>
              <p:cNvPr id="20" name="ZoneText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0675" y="1899323"/>
                <a:ext cx="5445457" cy="1396280"/>
              </a:xfrm>
              <a:prstGeom prst="rect">
                <a:avLst/>
              </a:prstGeom>
              <a:blipFill rotWithShape="0">
                <a:blip r:embed="rId3"/>
                <a:stretch>
                  <a:fillRect l="-556" t="-851" b="-5532"/>
                </a:stretch>
              </a:blipFill>
              <a:ln w="38100"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Ellipse 20"/>
          <p:cNvSpPr/>
          <p:nvPr/>
        </p:nvSpPr>
        <p:spPr>
          <a:xfrm>
            <a:off x="2811438" y="3602901"/>
            <a:ext cx="1009935" cy="1992573"/>
          </a:xfrm>
          <a:prstGeom prst="ellipse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3" name="Connecteur droit avec flèche 22"/>
          <p:cNvCxnSpPr>
            <a:endCxn id="21" idx="6"/>
          </p:cNvCxnSpPr>
          <p:nvPr/>
        </p:nvCxnSpPr>
        <p:spPr>
          <a:xfrm flipH="1" flipV="1">
            <a:off x="3821373" y="4599188"/>
            <a:ext cx="3586667" cy="481441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ZoneTexte 24"/>
              <p:cNvSpPr txBox="1"/>
              <p:nvPr/>
            </p:nvSpPr>
            <p:spPr>
              <a:xfrm>
                <a:off x="7424381" y="4886297"/>
                <a:ext cx="3084394" cy="369332"/>
              </a:xfrm>
              <a:prstGeom prst="rect">
                <a:avLst/>
              </a:prstGeom>
              <a:noFill/>
              <a:ln w="38100">
                <a:solidFill>
                  <a:srgbClr val="0070C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fr-FR" dirty="0" smtClean="0"/>
                  <a:t>Demie-pile </a:t>
                </a:r>
                <a14:m>
                  <m:oMath xmlns:m="http://schemas.openxmlformats.org/officeDocument/2006/math">
                    <m:r>
                      <a:rPr lang="fr-FR" b="0" i="1" smtClean="0">
                        <a:latin typeface="Cambria Math" panose="02040503050406030204" pitchFamily="18" charset="0"/>
                      </a:rPr>
                      <m:t>𝑃𝑏</m:t>
                    </m:r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fr-FR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𝑃𝑏𝑆</m:t>
                    </m:r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</m:oMath>
                </a14:m>
                <a:endParaRPr lang="fr-FR" dirty="0"/>
              </a:p>
            </p:txBody>
          </p:sp>
        </mc:Choice>
        <mc:Fallback>
          <p:sp>
            <p:nvSpPr>
              <p:cNvPr id="25" name="ZoneText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24381" y="4886297"/>
                <a:ext cx="3084394" cy="369332"/>
              </a:xfrm>
              <a:prstGeom prst="rect">
                <a:avLst/>
              </a:prstGeom>
              <a:blipFill rotWithShape="0">
                <a:blip r:embed="rId4"/>
                <a:stretch>
                  <a:fillRect l="-1172" t="-4545" b="-19697"/>
                </a:stretch>
              </a:blipFill>
              <a:ln w="38100">
                <a:solidFill>
                  <a:srgbClr val="0070C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Ellipse 25"/>
          <p:cNvSpPr/>
          <p:nvPr/>
        </p:nvSpPr>
        <p:spPr>
          <a:xfrm>
            <a:off x="1801503" y="3602901"/>
            <a:ext cx="1009935" cy="1992573"/>
          </a:xfrm>
          <a:prstGeom prst="ellipse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7" name="Connecteur droit avec flèche 26"/>
          <p:cNvCxnSpPr>
            <a:stCxn id="28" idx="1"/>
            <a:endCxn id="26" idx="6"/>
          </p:cNvCxnSpPr>
          <p:nvPr/>
        </p:nvCxnSpPr>
        <p:spPr>
          <a:xfrm flipH="1" flipV="1">
            <a:off x="2811438" y="4599188"/>
            <a:ext cx="4628437" cy="957184"/>
          </a:xfrm>
          <a:prstGeom prst="straightConnector1">
            <a:avLst/>
          </a:prstGeom>
          <a:ln w="3810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8" name="ZoneTexte 27"/>
              <p:cNvSpPr txBox="1"/>
              <p:nvPr/>
            </p:nvSpPr>
            <p:spPr>
              <a:xfrm>
                <a:off x="7439875" y="5371706"/>
                <a:ext cx="3084394" cy="369332"/>
              </a:xfrm>
              <a:prstGeom prst="rect">
                <a:avLst/>
              </a:prstGeom>
              <a:noFill/>
              <a:ln w="38100">
                <a:solidFill>
                  <a:srgbClr val="92D05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fr-FR" dirty="0" smtClean="0"/>
                  <a:t>Demie-pile </a:t>
                </a:r>
                <a14:m>
                  <m:oMath xmlns:m="http://schemas.openxmlformats.org/officeDocument/2006/math">
                    <m:r>
                      <a:rPr lang="fr-FR" b="0" i="1" smtClean="0">
                        <a:latin typeface="Cambria Math" panose="02040503050406030204" pitchFamily="18" charset="0"/>
                      </a:rPr>
                      <m:t>𝑃𝑏</m:t>
                    </m:r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𝑆𝑂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r>
                      <a:rPr lang="fr-FR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𝑃𝑏</m:t>
                    </m:r>
                  </m:oMath>
                </a14:m>
                <a:endParaRPr lang="fr-FR" dirty="0"/>
              </a:p>
            </p:txBody>
          </p:sp>
        </mc:Choice>
        <mc:Fallback>
          <p:sp>
            <p:nvSpPr>
              <p:cNvPr id="28" name="ZoneText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39875" y="5371706"/>
                <a:ext cx="3084394" cy="369332"/>
              </a:xfrm>
              <a:prstGeom prst="rect">
                <a:avLst/>
              </a:prstGeom>
              <a:blipFill rotWithShape="0">
                <a:blip r:embed="rId5"/>
                <a:stretch>
                  <a:fillRect l="-977" t="-2985" b="-17910"/>
                </a:stretch>
              </a:blipFill>
              <a:ln w="38100">
                <a:solidFill>
                  <a:srgbClr val="92D05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060758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/>
          <p:cNvGrpSpPr/>
          <p:nvPr/>
        </p:nvGrpSpPr>
        <p:grpSpPr>
          <a:xfrm>
            <a:off x="470558" y="1779102"/>
            <a:ext cx="6937482" cy="4506818"/>
            <a:chOff x="470558" y="1779102"/>
            <a:chExt cx="6937482" cy="4506818"/>
          </a:xfrm>
        </p:grpSpPr>
        <p:grpSp>
          <p:nvGrpSpPr>
            <p:cNvPr id="19" name="Groupe 18"/>
            <p:cNvGrpSpPr/>
            <p:nvPr/>
          </p:nvGrpSpPr>
          <p:grpSpPr>
            <a:xfrm>
              <a:off x="470558" y="1779102"/>
              <a:ext cx="6937482" cy="4506818"/>
              <a:chOff x="470558" y="1779102"/>
              <a:chExt cx="6937482" cy="4506818"/>
            </a:xfrm>
          </p:grpSpPr>
          <p:pic>
            <p:nvPicPr>
              <p:cNvPr id="4" name="Image 3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77" t="9591" r="1487"/>
              <a:stretch/>
            </p:blipFill>
            <p:spPr>
              <a:xfrm>
                <a:off x="470558" y="1779102"/>
                <a:ext cx="6895963" cy="4506818"/>
              </a:xfrm>
              <a:prstGeom prst="rect">
                <a:avLst/>
              </a:prstGeom>
            </p:spPr>
          </p:pic>
          <p:cxnSp>
            <p:nvCxnSpPr>
              <p:cNvPr id="6" name="Connecteur droit 5"/>
              <p:cNvCxnSpPr/>
              <p:nvPr/>
            </p:nvCxnSpPr>
            <p:spPr>
              <a:xfrm>
                <a:off x="470558" y="5287589"/>
                <a:ext cx="0" cy="68258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ZoneTexte 15"/>
              <p:cNvSpPr txBox="1"/>
              <p:nvPr/>
            </p:nvSpPr>
            <p:spPr>
              <a:xfrm>
                <a:off x="4828614" y="4366039"/>
                <a:ext cx="2579426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dirty="0" smtClean="0"/>
                  <a:t>Résistance de charge</a:t>
                </a:r>
                <a:endParaRPr lang="fr-FR" dirty="0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4241185" y="4032511"/>
                <a:ext cx="545910" cy="140572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22" name="ZoneTexte 21"/>
            <p:cNvSpPr txBox="1"/>
            <p:nvPr/>
          </p:nvSpPr>
          <p:spPr>
            <a:xfrm>
              <a:off x="3316404" y="2391611"/>
              <a:ext cx="1037231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600" dirty="0" smtClean="0"/>
                <a:t>Cathode</a:t>
              </a:r>
              <a:endParaRPr lang="fr-FR" sz="1400" dirty="0"/>
            </a:p>
          </p:txBody>
        </p:sp>
        <p:sp>
          <p:nvSpPr>
            <p:cNvPr id="24" name="ZoneTexte 23"/>
            <p:cNvSpPr txBox="1"/>
            <p:nvPr/>
          </p:nvSpPr>
          <p:spPr>
            <a:xfrm>
              <a:off x="1135037" y="2352448"/>
              <a:ext cx="1157787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fr-FR" sz="1600" dirty="0" smtClean="0"/>
                <a:t>Anode</a:t>
              </a:r>
              <a:endParaRPr lang="fr-FR" sz="1400" dirty="0"/>
            </a:p>
          </p:txBody>
        </p:sp>
      </p:grp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B6681-10B5-4A57-AC8B-067236735857}" type="slidenum">
              <a:rPr lang="fr-FR" smtClean="0"/>
              <a:t>6</a:t>
            </a:fld>
            <a:endParaRPr lang="fr-FR"/>
          </a:p>
        </p:txBody>
      </p:sp>
      <p:sp>
        <p:nvSpPr>
          <p:cNvPr id="14" name="Titre 1"/>
          <p:cNvSpPr txBox="1">
            <a:spLocks/>
          </p:cNvSpPr>
          <p:nvPr/>
        </p:nvSpPr>
        <p:spPr>
          <a:xfrm>
            <a:off x="605961" y="286603"/>
            <a:ext cx="1091275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600" b="1" dirty="0" smtClean="0">
                <a:solidFill>
                  <a:schemeClr val="accent2"/>
                </a:solidFill>
              </a:rPr>
              <a:t>I</a:t>
            </a:r>
            <a:r>
              <a:rPr lang="fr-FR" sz="3600" b="1" dirty="0">
                <a:solidFill>
                  <a:schemeClr val="accent2"/>
                </a:solidFill>
              </a:rPr>
              <a:t>. </a:t>
            </a:r>
            <a:r>
              <a:rPr lang="fr-FR" sz="3600" b="1" dirty="0">
                <a:solidFill>
                  <a:schemeClr val="accent2"/>
                </a:solidFill>
              </a:rPr>
              <a:t>Cycles de charge/décharge, l'accumulateur</a:t>
            </a:r>
          </a:p>
          <a:p>
            <a:r>
              <a:rPr lang="fr-FR" sz="4400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2. Etude et caractéristiques d’un accumulateur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98801" y="6455578"/>
            <a:ext cx="76394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Décharge de l’accumulateur au plomb</a:t>
            </a:r>
            <a:r>
              <a:rPr lang="fr-FR" i="1" dirty="0" smtClean="0">
                <a:solidFill>
                  <a:schemeClr val="bg1"/>
                </a:solidFill>
              </a:rPr>
              <a:t>, </a:t>
            </a:r>
            <a:r>
              <a:rPr lang="fr-FR" dirty="0" smtClean="0">
                <a:solidFill>
                  <a:schemeClr val="bg1"/>
                </a:solidFill>
              </a:rPr>
              <a:t>in</a:t>
            </a:r>
            <a:r>
              <a:rPr lang="fr-FR" i="1" dirty="0" smtClean="0">
                <a:solidFill>
                  <a:schemeClr val="bg1"/>
                </a:solidFill>
              </a:rPr>
              <a:t> Electrochimie</a:t>
            </a:r>
            <a:r>
              <a:rPr lang="fr-FR" dirty="0" smtClean="0">
                <a:solidFill>
                  <a:schemeClr val="bg1"/>
                </a:solidFill>
              </a:rPr>
              <a:t>, F. </a:t>
            </a:r>
            <a:r>
              <a:rPr lang="fr-FR" dirty="0" err="1" smtClean="0">
                <a:solidFill>
                  <a:schemeClr val="bg1"/>
                </a:solidFill>
              </a:rPr>
              <a:t>Miomandre</a:t>
            </a:r>
            <a:r>
              <a:rPr lang="fr-FR" dirty="0" smtClean="0">
                <a:solidFill>
                  <a:schemeClr val="bg1"/>
                </a:solidFill>
              </a:rPr>
              <a:t> et al.</a:t>
            </a:r>
            <a:endParaRPr lang="fr-FR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ZoneTexte 19"/>
              <p:cNvSpPr txBox="1"/>
              <p:nvPr/>
            </p:nvSpPr>
            <p:spPr>
              <a:xfrm>
                <a:off x="6250675" y="1899323"/>
                <a:ext cx="5445457" cy="1409745"/>
              </a:xfrm>
              <a:prstGeom prst="rect">
                <a:avLst/>
              </a:prstGeom>
              <a:noFill/>
              <a:ln w="38100">
                <a:solidFill>
                  <a:schemeClr val="accent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fr-FR" dirty="0" smtClean="0"/>
                  <a:t>A l’anode, oxydation de </a:t>
                </a:r>
                <a14:m>
                  <m:oMath xmlns:m="http://schemas.openxmlformats.org/officeDocument/2006/math">
                    <m:r>
                      <a:rPr lang="fr-FR" b="0" i="1" smtClean="0">
                        <a:latin typeface="Cambria Math" panose="02040503050406030204" pitchFamily="18" charset="0"/>
                      </a:rPr>
                      <m:t>𝑃</m:t>
                    </m:r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sub>
                    </m:sSub>
                  </m:oMath>
                </a14:m>
                <a:r>
                  <a:rPr lang="fr-FR" dirty="0" smtClean="0"/>
                  <a:t>:</a:t>
                </a: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i="1">
                          <a:latin typeface="Cambria Math" panose="02040503050406030204" pitchFamily="18" charset="0"/>
                        </a:rPr>
                        <m:t>𝑃</m:t>
                      </m:r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)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fr-FR" i="1">
                          <a:latin typeface="Cambria Math" panose="02040503050406030204" pitchFamily="18" charset="0"/>
                        </a:rPr>
                        <m:t>𝑆</m:t>
                      </m:r>
                      <m:sSubSup>
                        <m:sSubSup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𝑂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𝑎𝑞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sub>
                        <m:sup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2−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p>
                      </m:sSubSup>
                      <m:groupChr>
                        <m:groupChrPr>
                          <m:chr m:val="→"/>
                          <m:pos m:val="top"/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groupChrPr>
                        <m:e/>
                      </m:groupChr>
                      <m:r>
                        <a:rPr lang="fr-FR" i="1">
                          <a:latin typeface="Cambria Math" panose="02040503050406030204" pitchFamily="18" charset="0"/>
                        </a:rPr>
                        <m:t>𝑃𝑏𝑆</m:t>
                      </m:r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𝑂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4(</m:t>
                          </m:r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)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+2</m:t>
                      </m:r>
                      <m:sSup>
                        <m:sSup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fr-FR" dirty="0" smtClean="0"/>
              </a:p>
              <a:p>
                <a:r>
                  <a:rPr lang="fr-FR" dirty="0" smtClean="0"/>
                  <a:t>A la cathode, réduction de </a:t>
                </a:r>
                <a14:m>
                  <m:oMath xmlns:m="http://schemas.openxmlformats.org/officeDocument/2006/math">
                    <m:r>
                      <a:rPr lang="fr-FR" b="0" i="1" smtClean="0">
                        <a:latin typeface="Cambria Math" panose="02040503050406030204" pitchFamily="18" charset="0"/>
                      </a:rPr>
                      <m:t>𝑃𝑏𝑆</m:t>
                    </m:r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</m:oMath>
                </a14:m>
                <a:r>
                  <a:rPr lang="fr-FR" dirty="0" smtClean="0"/>
                  <a:t>:</a:t>
                </a: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i="1">
                          <a:latin typeface="Cambria Math" panose="02040503050406030204" pitchFamily="18" charset="0"/>
                        </a:rPr>
                        <m:t>𝑃𝑏</m:t>
                      </m:r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𝑂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2(</m:t>
                          </m:r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)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+4</m:t>
                      </m:r>
                      <m:sSup>
                        <m:sSup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p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fr-FR" i="1">
                          <a:latin typeface="Cambria Math" panose="02040503050406030204" pitchFamily="18" charset="0"/>
                        </a:rPr>
                        <m:t>+2</m:t>
                      </m:r>
                      <m:sSup>
                        <m:sSup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fr-FR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fr-FR" i="1">
                          <a:latin typeface="Cambria Math" panose="02040503050406030204" pitchFamily="18" charset="0"/>
                        </a:rPr>
                        <m:t>𝑆</m:t>
                      </m:r>
                      <m:sSubSup>
                        <m:sSubSup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𝑂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𝑎𝑞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sub>
                        <m:sup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2−</m:t>
                          </m:r>
                        </m:sup>
                      </m:sSubSup>
                      <m:groupChr>
                        <m:groupChrPr>
                          <m:chr m:val="→"/>
                          <m:pos m:val="top"/>
                          <m:ctrlPr>
                            <a:rPr lang="fr-FR" i="1" smtClean="0">
                              <a:latin typeface="Cambria Math" panose="02040503050406030204" pitchFamily="18" charset="0"/>
                            </a:rPr>
                          </m:ctrlPr>
                        </m:groupChrPr>
                        <m:e/>
                      </m:groupChr>
                      <m:r>
                        <a:rPr lang="fr-FR" i="1">
                          <a:latin typeface="Cambria Math" panose="02040503050406030204" pitchFamily="18" charset="0"/>
                        </a:rPr>
                        <m:t>𝑃𝑏𝑆</m:t>
                      </m:r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𝑂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4(</m:t>
                          </m:r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)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+2</m:t>
                      </m:r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𝑂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𝑙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sub>
                      </m:sSub>
                    </m:oMath>
                  </m:oMathPara>
                </a14:m>
                <a:endParaRPr lang="fr-FR" dirty="0" smtClean="0"/>
              </a:p>
            </p:txBody>
          </p:sp>
        </mc:Choice>
        <mc:Fallback>
          <p:sp>
            <p:nvSpPr>
              <p:cNvPr id="20" name="ZoneText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0675" y="1899323"/>
                <a:ext cx="5445457" cy="1409745"/>
              </a:xfrm>
              <a:prstGeom prst="rect">
                <a:avLst/>
              </a:prstGeom>
              <a:blipFill rotWithShape="0">
                <a:blip r:embed="rId3"/>
                <a:stretch>
                  <a:fillRect l="-556" t="-844" b="-4641"/>
                </a:stretch>
              </a:blipFill>
              <a:ln w="38100"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Ellipse 20"/>
          <p:cNvSpPr/>
          <p:nvPr/>
        </p:nvSpPr>
        <p:spPr>
          <a:xfrm>
            <a:off x="2811438" y="3602901"/>
            <a:ext cx="1009935" cy="1992573"/>
          </a:xfrm>
          <a:prstGeom prst="ellipse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3" name="Connecteur droit avec flèche 22"/>
          <p:cNvCxnSpPr>
            <a:endCxn id="21" idx="6"/>
          </p:cNvCxnSpPr>
          <p:nvPr/>
        </p:nvCxnSpPr>
        <p:spPr>
          <a:xfrm flipH="1" flipV="1">
            <a:off x="3821373" y="4599188"/>
            <a:ext cx="3586667" cy="481441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ZoneTexte 24"/>
              <p:cNvSpPr txBox="1"/>
              <p:nvPr/>
            </p:nvSpPr>
            <p:spPr>
              <a:xfrm>
                <a:off x="7424381" y="4886297"/>
                <a:ext cx="3084394" cy="369332"/>
              </a:xfrm>
              <a:prstGeom prst="rect">
                <a:avLst/>
              </a:prstGeom>
              <a:noFill/>
              <a:ln w="38100">
                <a:solidFill>
                  <a:srgbClr val="0070C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fr-FR" dirty="0" smtClean="0"/>
                  <a:t>Demie-pile </a:t>
                </a:r>
                <a14:m>
                  <m:oMath xmlns:m="http://schemas.openxmlformats.org/officeDocument/2006/math">
                    <m:r>
                      <a:rPr lang="fr-FR" b="0" i="1" smtClean="0">
                        <a:latin typeface="Cambria Math" panose="02040503050406030204" pitchFamily="18" charset="0"/>
                      </a:rPr>
                      <m:t>𝑃𝑏</m:t>
                    </m:r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fr-FR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𝑃𝑏𝑆</m:t>
                    </m:r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</m:oMath>
                </a14:m>
                <a:endParaRPr lang="fr-FR" dirty="0"/>
              </a:p>
            </p:txBody>
          </p:sp>
        </mc:Choice>
        <mc:Fallback>
          <p:sp>
            <p:nvSpPr>
              <p:cNvPr id="25" name="ZoneText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24381" y="4886297"/>
                <a:ext cx="3084394" cy="369332"/>
              </a:xfrm>
              <a:prstGeom prst="rect">
                <a:avLst/>
              </a:prstGeom>
              <a:blipFill rotWithShape="0">
                <a:blip r:embed="rId4"/>
                <a:stretch>
                  <a:fillRect l="-1172" t="-4545" b="-19697"/>
                </a:stretch>
              </a:blipFill>
              <a:ln w="38100">
                <a:solidFill>
                  <a:srgbClr val="0070C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Ellipse 25"/>
          <p:cNvSpPr/>
          <p:nvPr/>
        </p:nvSpPr>
        <p:spPr>
          <a:xfrm>
            <a:off x="1801503" y="3602901"/>
            <a:ext cx="1009935" cy="1992573"/>
          </a:xfrm>
          <a:prstGeom prst="ellipse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7" name="Connecteur droit avec flèche 26"/>
          <p:cNvCxnSpPr>
            <a:stCxn id="28" idx="1"/>
            <a:endCxn id="26" idx="6"/>
          </p:cNvCxnSpPr>
          <p:nvPr/>
        </p:nvCxnSpPr>
        <p:spPr>
          <a:xfrm flipH="1" flipV="1">
            <a:off x="2811438" y="4599188"/>
            <a:ext cx="4628437" cy="957184"/>
          </a:xfrm>
          <a:prstGeom prst="straightConnector1">
            <a:avLst/>
          </a:prstGeom>
          <a:ln w="3810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8" name="ZoneTexte 27"/>
              <p:cNvSpPr txBox="1"/>
              <p:nvPr/>
            </p:nvSpPr>
            <p:spPr>
              <a:xfrm>
                <a:off x="7439875" y="5371706"/>
                <a:ext cx="3084394" cy="369332"/>
              </a:xfrm>
              <a:prstGeom prst="rect">
                <a:avLst/>
              </a:prstGeom>
              <a:noFill/>
              <a:ln w="38100">
                <a:solidFill>
                  <a:srgbClr val="92D05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fr-FR" dirty="0" smtClean="0"/>
                  <a:t>Demie-pile </a:t>
                </a:r>
                <a14:m>
                  <m:oMath xmlns:m="http://schemas.openxmlformats.org/officeDocument/2006/math">
                    <m:r>
                      <a:rPr lang="fr-FR" b="0" i="1" smtClean="0">
                        <a:latin typeface="Cambria Math" panose="02040503050406030204" pitchFamily="18" charset="0"/>
                      </a:rPr>
                      <m:t>𝑃𝑏</m:t>
                    </m:r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𝑆𝑂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r>
                      <a:rPr lang="fr-FR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𝑃𝑏</m:t>
                    </m:r>
                  </m:oMath>
                </a14:m>
                <a:endParaRPr lang="fr-FR" dirty="0"/>
              </a:p>
            </p:txBody>
          </p:sp>
        </mc:Choice>
        <mc:Fallback>
          <p:sp>
            <p:nvSpPr>
              <p:cNvPr id="28" name="ZoneText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39875" y="5371706"/>
                <a:ext cx="3084394" cy="369332"/>
              </a:xfrm>
              <a:prstGeom prst="rect">
                <a:avLst/>
              </a:prstGeom>
              <a:blipFill rotWithShape="0">
                <a:blip r:embed="rId5"/>
                <a:stretch>
                  <a:fillRect l="-977" t="-2985" b="-17910"/>
                </a:stretch>
              </a:blipFill>
              <a:ln w="38100">
                <a:solidFill>
                  <a:srgbClr val="92D05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6578221" y="3698543"/>
            <a:ext cx="668740" cy="4913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82416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B6681-10B5-4A57-AC8B-067236735857}" type="slidenum">
              <a:rPr lang="fr-FR" smtClean="0"/>
              <a:t>7</a:t>
            </a:fld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2" t="4355" r="1781" b="1324"/>
          <a:stretch/>
        </p:blipFill>
        <p:spPr>
          <a:xfrm>
            <a:off x="2721362" y="1887377"/>
            <a:ext cx="6810233" cy="4217566"/>
          </a:xfrm>
          <a:prstGeom prst="rect">
            <a:avLst/>
          </a:prstGeom>
        </p:spPr>
      </p:pic>
      <p:sp>
        <p:nvSpPr>
          <p:cNvPr id="6" name="Titre 1"/>
          <p:cNvSpPr txBox="1">
            <a:spLocks/>
          </p:cNvSpPr>
          <p:nvPr/>
        </p:nvSpPr>
        <p:spPr>
          <a:xfrm>
            <a:off x="670104" y="288649"/>
            <a:ext cx="1091275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600" b="1" dirty="0" smtClean="0">
                <a:solidFill>
                  <a:schemeClr val="accent2"/>
                </a:solidFill>
              </a:rPr>
              <a:t>I</a:t>
            </a:r>
            <a:r>
              <a:rPr lang="fr-FR" sz="3600" b="1" dirty="0">
                <a:solidFill>
                  <a:schemeClr val="accent2"/>
                </a:solidFill>
              </a:rPr>
              <a:t>. </a:t>
            </a:r>
            <a:r>
              <a:rPr lang="fr-FR" sz="3600" b="1" dirty="0">
                <a:solidFill>
                  <a:schemeClr val="accent2"/>
                </a:solidFill>
              </a:rPr>
              <a:t>Cycles de charge/décharge, l'accumulateur</a:t>
            </a:r>
          </a:p>
          <a:p>
            <a:r>
              <a:rPr lang="fr-FR" sz="4400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2. Etude et caractéristiques d’un accumulateur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98801" y="6455578"/>
            <a:ext cx="112424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Courbe i-E pour la charge de l’accumulateur au plomb</a:t>
            </a:r>
            <a:r>
              <a:rPr lang="fr-FR" i="1" dirty="0" smtClean="0">
                <a:solidFill>
                  <a:schemeClr val="bg1"/>
                </a:solidFill>
              </a:rPr>
              <a:t>, </a:t>
            </a:r>
            <a:r>
              <a:rPr lang="fr-FR" dirty="0" smtClean="0">
                <a:solidFill>
                  <a:schemeClr val="bg1"/>
                </a:solidFill>
              </a:rPr>
              <a:t>in</a:t>
            </a:r>
            <a:r>
              <a:rPr lang="fr-FR" i="1" dirty="0" smtClean="0">
                <a:solidFill>
                  <a:schemeClr val="bg1"/>
                </a:solidFill>
              </a:rPr>
              <a:t> Electrochimie</a:t>
            </a:r>
            <a:r>
              <a:rPr lang="fr-FR" dirty="0" smtClean="0">
                <a:solidFill>
                  <a:schemeClr val="bg1"/>
                </a:solidFill>
              </a:rPr>
              <a:t>, F. </a:t>
            </a:r>
            <a:r>
              <a:rPr lang="fr-FR" dirty="0" err="1" smtClean="0">
                <a:solidFill>
                  <a:schemeClr val="bg1"/>
                </a:solidFill>
              </a:rPr>
              <a:t>Miomandre</a:t>
            </a:r>
            <a:r>
              <a:rPr lang="fr-FR" dirty="0" smtClean="0">
                <a:solidFill>
                  <a:schemeClr val="bg1"/>
                </a:solidFill>
              </a:rPr>
              <a:t> et al.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65045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00052" y="772599"/>
            <a:ext cx="10058400" cy="3566160"/>
          </a:xfrm>
        </p:spPr>
        <p:txBody>
          <a:bodyPr>
            <a:normAutofit/>
          </a:bodyPr>
          <a:lstStyle/>
          <a:p>
            <a:r>
              <a:rPr lang="fr-FR" sz="6000" dirty="0" smtClean="0"/>
              <a:t>Merci pour votre attention !</a:t>
            </a:r>
            <a:endParaRPr lang="fr-FR" sz="60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Agrégation externe de Physique-chimie, option Physique</a:t>
            </a:r>
          </a:p>
        </p:txBody>
      </p:sp>
      <p:sp>
        <p:nvSpPr>
          <p:cNvPr id="4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 smtClean="0">
                <a:solidFill>
                  <a:schemeClr val="bg1"/>
                </a:solidFill>
              </a:rPr>
              <a:t>Jules FILLETTE</a:t>
            </a: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812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B6681-10B5-4A57-AC8B-067236735857}" type="slidenum">
              <a:rPr lang="fr-FR" smtClean="0"/>
              <a:t>9</a:t>
            </a:fld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8471" y="1680287"/>
            <a:ext cx="8487730" cy="4779498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206061" y="6475926"/>
            <a:ext cx="74697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https://www.lycee-champollion.fr/IMG/pdf/docs_courant_-_tension.pdf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05961" y="286603"/>
            <a:ext cx="10912750" cy="1450757"/>
          </a:xfrm>
        </p:spPr>
        <p:txBody>
          <a:bodyPr>
            <a:noAutofit/>
          </a:bodyPr>
          <a:lstStyle/>
          <a:p>
            <a:r>
              <a:rPr lang="fr-FR" sz="3600" b="1" dirty="0" smtClean="0">
                <a:solidFill>
                  <a:schemeClr val="accent2"/>
                </a:solidFill>
              </a:rPr>
              <a:t>I. </a:t>
            </a:r>
            <a:r>
              <a:rPr lang="fr-FR" sz="3600" b="1" dirty="0" smtClean="0">
                <a:solidFill>
                  <a:schemeClr val="accent2"/>
                </a:solidFill>
              </a:rPr>
              <a:t>Conversion </a:t>
            </a:r>
            <a:r>
              <a:rPr lang="fr-FR" sz="3600" b="1" dirty="0">
                <a:solidFill>
                  <a:schemeClr val="accent2"/>
                </a:solidFill>
              </a:rPr>
              <a:t>d'énergie chimique en énergie électrique, la pile</a:t>
            </a:r>
            <a:r>
              <a:rPr lang="fr-FR" sz="4400" b="1" dirty="0" smtClean="0">
                <a:solidFill>
                  <a:schemeClr val="accent2"/>
                </a:solidFill>
              </a:rPr>
              <a:t/>
            </a:r>
            <a:br>
              <a:rPr lang="fr-FR" sz="4400" b="1" dirty="0" smtClean="0">
                <a:solidFill>
                  <a:schemeClr val="accent2"/>
                </a:solidFill>
              </a:rPr>
            </a:br>
            <a:r>
              <a:rPr lang="fr-FR" sz="4400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1. Principe du fonctionnement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5909522"/>
      </p:ext>
    </p:extLst>
  </p:cSld>
  <p:clrMapOvr>
    <a:masterClrMapping/>
  </p:clrMapOvr>
</p:sld>
</file>

<file path=ppt/theme/theme1.xml><?xml version="1.0" encoding="utf-8"?>
<a:theme xmlns:a="http://schemas.openxmlformats.org/drawingml/2006/main" name="Rétrospective">
  <a:themeElements>
    <a:clrScheme name="Orange roug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étrospectiv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étrospectiv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2388</TotalTime>
  <Words>218</Words>
  <Application>Microsoft Office PowerPoint</Application>
  <PresentationFormat>Grand écran</PresentationFormat>
  <Paragraphs>55</Paragraphs>
  <Slides>9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Cambria Math</vt:lpstr>
      <vt:lpstr>Rétrospective</vt:lpstr>
      <vt:lpstr>Conception personnalisée</vt:lpstr>
      <vt:lpstr>Conversion réciproque d’énergie électrique en énergie chimique</vt:lpstr>
      <vt:lpstr>I. Conversion d'énergie chimique en énergie électrique, la pile  1. Principe du fonctionnement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Merci pour votre attention !</vt:lpstr>
      <vt:lpstr>I. Conversion d'énergie chimique en énergie électrique, la pile  1. Principe du fonctionnement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Jules FILLETTE</dc:creator>
  <cp:lastModifiedBy>Jules FILLETTE</cp:lastModifiedBy>
  <cp:revision>26</cp:revision>
  <dcterms:created xsi:type="dcterms:W3CDTF">2019-02-02T09:11:16Z</dcterms:created>
  <dcterms:modified xsi:type="dcterms:W3CDTF">2019-05-11T20:05:12Z</dcterms:modified>
</cp:coreProperties>
</file>