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60" r:id="rId4"/>
    <p:sldId id="261" r:id="rId5"/>
    <p:sldId id="262" r:id="rId6"/>
    <p:sldId id="263" r:id="rId7"/>
    <p:sldId id="264" r:id="rId8"/>
    <p:sldId id="265" r:id="rId9"/>
    <p:sldId id="268" r:id="rId10"/>
    <p:sldId id="272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9820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On peut éventuellement</a:t>
            </a:r>
            <a:r>
              <a:rPr lang="fr-FR" baseline="0" dirty="0" smtClean="0"/>
              <a:t> remplacer par une </a:t>
            </a:r>
            <a:r>
              <a:rPr lang="fr-FR" baseline="0" dirty="0" err="1" smtClean="0"/>
              <a:t>croube</a:t>
            </a:r>
            <a:r>
              <a:rPr lang="fr-FR" baseline="0" dirty="0" smtClean="0"/>
              <a:t> i-E réel.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355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45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18/06/2019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LC29 – Cinétique électrochimique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5534" y="6459785"/>
            <a:ext cx="12096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Jules FILLETTE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10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3" b="9671"/>
          <a:stretch/>
        </p:blipFill>
        <p:spPr>
          <a:xfrm>
            <a:off x="2698748" y="2021862"/>
            <a:ext cx="5904339" cy="4153421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8376073" y="3832018"/>
            <a:ext cx="61818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8232995" y="3913906"/>
            <a:ext cx="679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 (V)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755256" y="2021862"/>
            <a:ext cx="112046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I (A)</a:t>
            </a:r>
            <a:endParaRPr lang="fr-FR" sz="2000" dirty="0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III. Utilisation des courbes i-E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2. Retour sur l’expérience introductive</a:t>
            </a:r>
            <a:endParaRPr lang="fr-FR" sz="33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35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600" dirty="0" smtClean="0"/>
              <a:t>Merci pour votre attention !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5534" y="6459785"/>
            <a:ext cx="12096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Jules FILLETTE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12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608412" y="1764405"/>
                <a:ext cx="545641" cy="494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412" y="1764405"/>
                <a:ext cx="545641" cy="4940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/>
          <p:nvPr/>
        </p:nvCxnSpPr>
        <p:spPr>
          <a:xfrm flipV="1">
            <a:off x="1881232" y="2446111"/>
            <a:ext cx="0" cy="23448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727771" y="2660250"/>
            <a:ext cx="2783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1736296" y="3019163"/>
            <a:ext cx="2783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1734966" y="3567578"/>
            <a:ext cx="2783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1736296" y="4529468"/>
            <a:ext cx="2783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877481" y="4269614"/>
                <a:ext cx="6843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𝑁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481" y="4269614"/>
                <a:ext cx="684337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2085847" y="4262436"/>
                <a:ext cx="13670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-2,71 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</a:rPr>
                      <m:t>𝑁𝑎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5847" y="4262436"/>
                <a:ext cx="1367037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3571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877482" y="3297680"/>
                <a:ext cx="701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482" y="3297680"/>
                <a:ext cx="701800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/>
              <p:cNvSpPr txBox="1"/>
              <p:nvPr/>
            </p:nvSpPr>
            <p:spPr>
              <a:xfrm>
                <a:off x="2085847" y="3320554"/>
                <a:ext cx="10477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0   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7" name="ZoneText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5847" y="3320554"/>
                <a:ext cx="104779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/>
              <p:cNvSpPr txBox="1"/>
              <p:nvPr/>
            </p:nvSpPr>
            <p:spPr>
              <a:xfrm>
                <a:off x="959326" y="2772139"/>
                <a:ext cx="5271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326" y="2772139"/>
                <a:ext cx="527169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/>
              <p:cNvSpPr txBox="1"/>
              <p:nvPr/>
            </p:nvSpPr>
            <p:spPr>
              <a:xfrm>
                <a:off x="2107160" y="2794925"/>
                <a:ext cx="8513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1,23  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9" name="ZoneText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160" y="2794925"/>
                <a:ext cx="851328" cy="369332"/>
              </a:xfrm>
              <a:prstGeom prst="rect">
                <a:avLst/>
              </a:prstGeom>
              <a:blipFill rotWithShape="0">
                <a:blip r:embed="rId8"/>
                <a:stretch>
                  <a:fillRect r="-323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/>
              <p:cNvSpPr txBox="1"/>
              <p:nvPr/>
            </p:nvSpPr>
            <p:spPr>
              <a:xfrm>
                <a:off x="909310" y="2413226"/>
                <a:ext cx="623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0" name="ZoneText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310" y="2413226"/>
                <a:ext cx="623216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/>
              <p:cNvSpPr txBox="1"/>
              <p:nvPr/>
            </p:nvSpPr>
            <p:spPr>
              <a:xfrm>
                <a:off x="1931249" y="2413226"/>
                <a:ext cx="16699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1,36 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1" name="ZoneTexte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1249" y="2413226"/>
                <a:ext cx="166991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/>
              <p:cNvSpPr txBox="1"/>
              <p:nvPr/>
            </p:nvSpPr>
            <p:spPr>
              <a:xfrm>
                <a:off x="4596989" y="1834684"/>
                <a:ext cx="6915955" cy="4869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000" u="sng" dirty="0" smtClean="0"/>
                  <a:t>Anode = Oxydation</a:t>
                </a:r>
              </a:p>
              <a:p>
                <a:r>
                  <a:rPr lang="fr-FR" sz="2000" dirty="0" smtClean="0"/>
                  <a:t>Thermodynamiquement :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</m:d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sub>
                    </m:sSub>
                    <m:r>
                      <a:rPr lang="fr-FR" sz="2000" i="1">
                        <a:latin typeface="Cambria Math" panose="02040503050406030204" pitchFamily="18" charset="0"/>
                      </a:rPr>
                      <m:t>+4</m:t>
                    </m:r>
                    <m:sSup>
                      <m:s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FR" sz="2000" i="1">
                        <a:latin typeface="Cambria Math" panose="02040503050406030204" pitchFamily="18" charset="0"/>
                      </a:rPr>
                      <m:t>+4</m:t>
                    </m:r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𝑎𝑞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fr-FR" sz="2000" dirty="0" smtClean="0"/>
              </a:p>
              <a:p>
                <a:endParaRPr lang="fr-FR" sz="2000" dirty="0"/>
              </a:p>
              <a:p>
                <a:r>
                  <a:rPr lang="fr-FR" sz="2000" dirty="0" smtClean="0"/>
                  <a:t>A cause des surtensions :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𝐶</m:t>
                    </m:r>
                    <m:sSubSup>
                      <m:sSub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𝑎𝑞</m:t>
                            </m:r>
                          </m:e>
                        </m:d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fr-F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𝑎𝑞</m:t>
                            </m:r>
                          </m:e>
                        </m:d>
                      </m:sub>
                    </m:sSub>
                    <m:r>
                      <a:rPr lang="fr-FR" sz="2000" i="1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sz="2000" dirty="0" smtClean="0"/>
              </a:p>
              <a:p>
                <a:endParaRPr lang="fr-FR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FR" sz="2000" u="sng" dirty="0" smtClean="0"/>
                  <a:t>Cathode</a:t>
                </a:r>
              </a:p>
              <a:p>
                <a:pPr algn="ctr"/>
                <a:r>
                  <a:rPr lang="fr-FR" sz="2000" dirty="0" smtClean="0"/>
                  <a:t> 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2</m:t>
                    </m:r>
                    <m:sSubSup>
                      <m:sSub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𝑎𝑞</m:t>
                            </m:r>
                          </m:e>
                        </m:d>
                      </m:sub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sub>
                    </m:sSub>
                  </m:oMath>
                </a14:m>
                <a:endParaRPr lang="fr-FR" sz="20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2 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𝐻</m:t>
                      </m:r>
                      <m:sSubSup>
                        <m:sSubSup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2000" b="0" i="1" dirty="0" smtClean="0">
                  <a:latin typeface="Cambria Math" panose="02040503050406030204" pitchFamily="18" charset="0"/>
                </a:endParaRPr>
              </a:p>
              <a:p>
                <a:endParaRPr lang="fr-FR" sz="2000" b="0" i="1" dirty="0" smtClean="0">
                  <a:latin typeface="Cambria Math" panose="02040503050406030204" pitchFamily="18" charset="0"/>
                </a:endParaRPr>
              </a:p>
              <a:p>
                <a:r>
                  <a:rPr lang="fr-FR" sz="2000" b="0" dirty="0" smtClean="0">
                    <a:latin typeface="Cambria Math" panose="02040503050406030204" pitchFamily="18" charset="0"/>
                  </a:rPr>
                  <a:t>-&gt; Production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b="0" i="0" smtClean="0">
                        <a:latin typeface="Cambria Math" panose="02040503050406030204" pitchFamily="18" charset="0"/>
                      </a:rPr>
                      <m:t>H</m:t>
                    </m:r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20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fr-FR" sz="20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fr-FR" sz="2000" b="0" dirty="0" smtClean="0">
                  <a:latin typeface="Cambria Math" panose="02040503050406030204" pitchFamily="18" charset="0"/>
                </a:endParaRPr>
              </a:p>
              <a:p>
                <a:endParaRPr lang="fr-FR" sz="2000" dirty="0">
                  <a:latin typeface="Cambria Math" panose="02040503050406030204" pitchFamily="18" charset="0"/>
                </a:endParaRPr>
              </a:p>
              <a:p>
                <a:r>
                  <a:rPr lang="fr-FR" sz="2000" b="0" u="sng" dirty="0" smtClean="0">
                    <a:latin typeface="Cambria Math" panose="02040503050406030204" pitchFamily="18" charset="0"/>
                  </a:rPr>
                  <a:t>Eau de Javel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𝐻</m:t>
                      </m:r>
                      <m:sSubSup>
                        <m:sSubSup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𝐶</m:t>
                      </m:r>
                      <m:sSubSup>
                        <m:sSubSup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d>
                            <m:d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𝐶𝑙</m:t>
                      </m:r>
                      <m:sSubSup>
                        <m:sSubSup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fr-FR" b="0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0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3" name="ZoneText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6989" y="1834684"/>
                <a:ext cx="6915955" cy="4869859"/>
              </a:xfrm>
              <a:prstGeom prst="rect">
                <a:avLst/>
              </a:prstGeom>
              <a:blipFill rotWithShape="0">
                <a:blip r:embed="rId11"/>
                <a:stretch>
                  <a:fillRect l="-881" t="-7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III. Utilisation des courbes i-E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1. Electrolyse</a:t>
            </a:r>
            <a:endParaRPr lang="fr-FR" sz="3300" b="1" dirty="0">
              <a:solidFill>
                <a:srgbClr val="00B050"/>
              </a:solidFill>
            </a:endParaRPr>
          </a:p>
        </p:txBody>
      </p:sp>
      <p:sp>
        <p:nvSpPr>
          <p:cNvPr id="32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Système de réactions en jeu dans la synthèse de l’eau de Javel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07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</a:t>
            </a:r>
            <a:r>
              <a:rPr lang="fr-FR" sz="3600" b="1" dirty="0">
                <a:solidFill>
                  <a:schemeClr val="accent2"/>
                </a:solidFill>
              </a:rPr>
              <a:t>. Spécificités de la cinétique des réactions </a:t>
            </a:r>
            <a:r>
              <a:rPr lang="fr-FR" sz="3600" b="1" dirty="0" smtClean="0">
                <a:solidFill>
                  <a:schemeClr val="accent2"/>
                </a:solidFill>
              </a:rPr>
              <a:t>électrochimiques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100" b="1" dirty="0" smtClean="0">
                <a:solidFill>
                  <a:srgbClr val="00B050"/>
                </a:solidFill>
              </a:rPr>
              <a:t>1. L’intensité comme mesure de la vitesse de réaction</a:t>
            </a:r>
            <a:endParaRPr lang="fr-FR" sz="3100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454416"/>
          </a:xfrm>
        </p:spPr>
        <p:txBody>
          <a:bodyPr/>
          <a:lstStyle/>
          <a:p>
            <a:r>
              <a:rPr lang="fr-FR" dirty="0" smtClean="0"/>
              <a:t>Algébrisation du courant à l’électrode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Espace réservé du texte 8"/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248819" y="1846052"/>
                <a:ext cx="4887404" cy="450210"/>
              </a:xfrm>
            </p:spPr>
            <p:txBody>
              <a:bodyPr>
                <a:normAutofit fontScale="92500"/>
              </a:bodyPr>
              <a:lstStyle/>
              <a:p>
                <a:r>
                  <a:rPr lang="fr-FR" dirty="0" smtClean="0"/>
                  <a:t>Mouvement des électrons lorsque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9" name="Espace réservé du texte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248819" y="1846052"/>
                <a:ext cx="4887404" cy="450210"/>
              </a:xfrm>
              <a:blipFill rotWithShape="0">
                <a:blip r:embed="rId2"/>
                <a:stretch>
                  <a:fillRect l="-1122" t="-2703" b="-121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0" y="6459784"/>
            <a:ext cx="10713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Conventions pour l’algébrisation du courant à l’électrode (</a:t>
            </a:r>
            <a:r>
              <a:rPr lang="fr-FR" sz="2000" i="1" dirty="0" err="1" smtClean="0">
                <a:solidFill>
                  <a:schemeClr val="bg1"/>
                </a:solidFill>
              </a:rPr>
              <a:t>Hprépa</a:t>
            </a:r>
            <a:r>
              <a:rPr lang="fr-FR" sz="2000" i="1" dirty="0" smtClean="0">
                <a:solidFill>
                  <a:schemeClr val="bg1"/>
                </a:solidFill>
              </a:rPr>
              <a:t> PC/PC*</a:t>
            </a:r>
            <a:r>
              <a:rPr lang="fr-FR" sz="2000" dirty="0" smtClean="0">
                <a:solidFill>
                  <a:schemeClr val="bg1"/>
                </a:solidFill>
              </a:rPr>
              <a:t>, 2004).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8" t="3006" r="16818" b="2273"/>
          <a:stretch/>
        </p:blipFill>
        <p:spPr>
          <a:xfrm>
            <a:off x="1695015" y="2296262"/>
            <a:ext cx="3742289" cy="3784976"/>
          </a:xfrm>
          <a:prstGeom prst="rect">
            <a:avLst/>
          </a:prstGeom>
        </p:spPr>
      </p:pic>
      <p:pic>
        <p:nvPicPr>
          <p:cNvPr id="12" name="Espace réservé du contenu 11"/>
          <p:cNvPicPr>
            <a:picLocks noGrp="1" noChangeAspect="1"/>
          </p:cNvPicPr>
          <p:nvPr>
            <p:ph sz="quarter" idx="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9" t="9870" r="13119" b="3695"/>
          <a:stretch/>
        </p:blipFill>
        <p:spPr>
          <a:xfrm>
            <a:off x="6897065" y="2296262"/>
            <a:ext cx="3590912" cy="378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0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3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5" t="2054" r="2724" b="2501"/>
          <a:stretch/>
        </p:blipFill>
        <p:spPr>
          <a:xfrm>
            <a:off x="2575419" y="1819248"/>
            <a:ext cx="7102122" cy="444475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0" y="6455578"/>
            <a:ext cx="3619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Montage à trois électrodes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Spécificités de la cinétique des réactions électrochimiques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>
                <a:solidFill>
                  <a:schemeClr val="accent2"/>
                </a:solidFill>
              </a:rPr>
              <a:t>	</a:t>
            </a:r>
            <a:r>
              <a:rPr lang="fr-FR" sz="3100" b="1" dirty="0" smtClean="0">
                <a:solidFill>
                  <a:srgbClr val="00B050"/>
                </a:solidFill>
              </a:rPr>
              <a:t>2. Relevé des courbes i-E</a:t>
            </a:r>
            <a:endParaRPr lang="fr-FR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72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400" b="1" dirty="0">
                <a:solidFill>
                  <a:schemeClr val="accent2"/>
                </a:solidFill>
              </a:rPr>
              <a:t>II. Interprétation des courbes i-E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090773" y="3675786"/>
            <a:ext cx="2868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>
                <a:solidFill>
                  <a:srgbClr val="66CCFF"/>
                </a:solidFill>
              </a:rPr>
              <a:t>TC = </a:t>
            </a:r>
            <a:r>
              <a:rPr lang="fr-FR" sz="2000" dirty="0" smtClean="0">
                <a:solidFill>
                  <a:srgbClr val="66CCFF"/>
                </a:solidFill>
              </a:rPr>
              <a:t>Transfert de charge</a:t>
            </a:r>
          </a:p>
          <a:p>
            <a:r>
              <a:rPr lang="fr-FR" sz="2000" b="1" u="sng" dirty="0" smtClean="0">
                <a:solidFill>
                  <a:srgbClr val="800000"/>
                </a:solidFill>
              </a:rPr>
              <a:t>TM = </a:t>
            </a:r>
            <a:r>
              <a:rPr lang="fr-FR" sz="2000" dirty="0" smtClean="0">
                <a:solidFill>
                  <a:srgbClr val="800000"/>
                </a:solidFill>
              </a:rPr>
              <a:t>transfert de matière</a:t>
            </a:r>
            <a:endParaRPr lang="fr-FR" sz="2000" dirty="0">
              <a:solidFill>
                <a:srgbClr val="800000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1424826" y="1791952"/>
            <a:ext cx="6799104" cy="4475555"/>
            <a:chOff x="1097280" y="1791953"/>
            <a:chExt cx="6799104" cy="4475555"/>
          </a:xfrm>
        </p:grpSpPr>
        <p:grpSp>
          <p:nvGrpSpPr>
            <p:cNvPr id="2" name="Groupe 1"/>
            <p:cNvGrpSpPr/>
            <p:nvPr/>
          </p:nvGrpSpPr>
          <p:grpSpPr>
            <a:xfrm>
              <a:off x="1097280" y="1791953"/>
              <a:ext cx="6678370" cy="4475555"/>
              <a:chOff x="1097280" y="1791953"/>
              <a:chExt cx="6678370" cy="4475555"/>
            </a:xfrm>
          </p:grpSpPr>
          <p:pic>
            <p:nvPicPr>
              <p:cNvPr id="5" name="Image 4"/>
              <p:cNvPicPr>
                <a:picLocks noChangeAspect="1"/>
              </p:cNvPicPr>
              <p:nvPr/>
            </p:nvPicPr>
            <p:blipFill rotWithShape="1">
              <a:blip r:embed="rId3"/>
              <a:srcRect l="40874" t="42690" r="27475" b="19601"/>
              <a:stretch/>
            </p:blipFill>
            <p:spPr>
              <a:xfrm>
                <a:off x="1097280" y="1791953"/>
                <a:ext cx="6678370" cy="4475555"/>
              </a:xfrm>
              <a:prstGeom prst="rect">
                <a:avLst/>
              </a:prstGeom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6933062" y="2825087"/>
                <a:ext cx="491320" cy="6687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v</a:t>
                </a:r>
                <a:endParaRPr lang="fr-FR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085389" y="5093170"/>
                <a:ext cx="491320" cy="6687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v</a:t>
                </a:r>
                <a:endParaRPr lang="fr-FR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890554" y="5120466"/>
                <a:ext cx="272013" cy="6687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v</a:t>
                </a:r>
                <a:endParaRPr lang="fr-FR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742215" y="2922896"/>
                <a:ext cx="297522" cy="6687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v</a:t>
                </a:r>
                <a:endParaRPr lang="fr-FR" dirty="0"/>
              </a:p>
            </p:txBody>
          </p:sp>
        </p:grpSp>
        <p:pic>
          <p:nvPicPr>
            <p:cNvPr id="15" name="Image 14"/>
            <p:cNvPicPr>
              <a:picLocks noChangeAspect="1"/>
            </p:cNvPicPr>
            <p:nvPr/>
          </p:nvPicPr>
          <p:blipFill rotWithShape="1">
            <a:blip r:embed="rId3"/>
            <a:srcRect l="56711" t="59692" r="36422" b="36278"/>
            <a:stretch/>
          </p:blipFill>
          <p:spPr>
            <a:xfrm>
              <a:off x="6447412" y="5789206"/>
              <a:ext cx="1448972" cy="478302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>
          <a:xfrm>
            <a:off x="4436465" y="3744629"/>
            <a:ext cx="145936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22482" y="6438471"/>
            <a:ext cx="10836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Phénomènes de transport en jeu au niveau microscopique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668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5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2"/>
          <a:stretch/>
        </p:blipFill>
        <p:spPr>
          <a:xfrm>
            <a:off x="1508190" y="1794502"/>
            <a:ext cx="4344082" cy="449895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249" y="1794502"/>
            <a:ext cx="4564644" cy="448814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3076207" y="5554388"/>
            <a:ext cx="2301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u="sng" dirty="0" smtClean="0"/>
              <a:t>Système rapide</a:t>
            </a:r>
            <a:endParaRPr lang="fr-FR" sz="2000" b="1" u="sng" dirty="0"/>
          </a:p>
        </p:txBody>
      </p:sp>
      <p:sp>
        <p:nvSpPr>
          <p:cNvPr id="7" name="ZoneTexte 6"/>
          <p:cNvSpPr txBox="1"/>
          <p:nvPr/>
        </p:nvSpPr>
        <p:spPr>
          <a:xfrm>
            <a:off x="8720751" y="5554388"/>
            <a:ext cx="1944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u="sng" dirty="0" smtClean="0"/>
              <a:t>Système lent</a:t>
            </a:r>
            <a:endParaRPr lang="fr-FR" sz="2000" b="1" u="sng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II. Interprétation des courbes i-E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1. Influence du transfert de charge</a:t>
            </a:r>
            <a:endParaRPr lang="fr-FR" sz="3300" b="1" dirty="0">
              <a:solidFill>
                <a:srgbClr val="00B050"/>
              </a:solidFill>
            </a:endParaRPr>
          </a:p>
        </p:txBody>
      </p:sp>
      <p:sp>
        <p:nvSpPr>
          <p:cNvPr id="11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Définitions des systèmes rapide et lent. Surtensions.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234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6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10582" t="19924" r="41165" b="11208"/>
          <a:stretch/>
        </p:blipFill>
        <p:spPr>
          <a:xfrm>
            <a:off x="3254421" y="1848181"/>
            <a:ext cx="5261782" cy="4224247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II. Interprétation des courbes i-E</a:t>
            </a:r>
            <a:r>
              <a:rPr lang="fr-FR" b="1" dirty="0" smtClean="0">
                <a:solidFill>
                  <a:schemeClr val="accent2"/>
                </a:solidFill>
              </a:rPr>
              <a:t/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1. Influence du transfert de matière</a:t>
            </a:r>
            <a:endParaRPr lang="fr-FR" sz="33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Mur du solvant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06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7</a:t>
            </a:fld>
            <a:endParaRPr lang="fr-FR"/>
          </a:p>
        </p:txBody>
      </p:sp>
      <p:grpSp>
        <p:nvGrpSpPr>
          <p:cNvPr id="4" name="Groupe 3"/>
          <p:cNvGrpSpPr/>
          <p:nvPr/>
        </p:nvGrpSpPr>
        <p:grpSpPr>
          <a:xfrm>
            <a:off x="2040132" y="1811759"/>
            <a:ext cx="8737274" cy="4357029"/>
            <a:chOff x="2207215" y="1288192"/>
            <a:chExt cx="7967809" cy="3994781"/>
          </a:xfrm>
        </p:grpSpPr>
        <p:grpSp>
          <p:nvGrpSpPr>
            <p:cNvPr id="5" name="Grouper 68"/>
            <p:cNvGrpSpPr/>
            <p:nvPr/>
          </p:nvGrpSpPr>
          <p:grpSpPr>
            <a:xfrm>
              <a:off x="4772121" y="1288192"/>
              <a:ext cx="2504978" cy="3994781"/>
              <a:chOff x="0" y="32963"/>
              <a:chExt cx="1605915" cy="2561012"/>
            </a:xfrm>
          </p:grpSpPr>
          <p:grpSp>
            <p:nvGrpSpPr>
              <p:cNvPr id="18" name="Grouper 69"/>
              <p:cNvGrpSpPr/>
              <p:nvPr/>
            </p:nvGrpSpPr>
            <p:grpSpPr>
              <a:xfrm>
                <a:off x="0" y="32963"/>
                <a:ext cx="1605915" cy="2561012"/>
                <a:chOff x="0" y="32963"/>
                <a:chExt cx="1605915" cy="2561012"/>
              </a:xfrm>
              <a:extLst>
                <a:ext uri="{0CCBE362-F206-4b92-989A-16890622DB6E}">
                  <ma14:wrappingTextBoxFlag xmlns="" xmlns:ma14="http://schemas.microsoft.com/office/mac/drawingml/2011/main" val="1"/>
                </a:ext>
              </a:extLst>
            </p:grpSpPr>
            <p:grpSp>
              <p:nvGrpSpPr>
                <p:cNvPr id="20" name="Grouper 71"/>
                <p:cNvGrpSpPr/>
                <p:nvPr/>
              </p:nvGrpSpPr>
              <p:grpSpPr>
                <a:xfrm>
                  <a:off x="0" y="1530350"/>
                  <a:ext cx="1605915" cy="692150"/>
                  <a:chOff x="0" y="0"/>
                  <a:chExt cx="1605915" cy="824230"/>
                </a:xfrm>
              </p:grpSpPr>
              <p:grpSp>
                <p:nvGrpSpPr>
                  <p:cNvPr id="72" name="Grouper 123"/>
                  <p:cNvGrpSpPr/>
                  <p:nvPr/>
                </p:nvGrpSpPr>
                <p:grpSpPr>
                  <a:xfrm>
                    <a:off x="0" y="0"/>
                    <a:ext cx="1605915" cy="824230"/>
                    <a:chOff x="0" y="0"/>
                    <a:chExt cx="571500" cy="824230"/>
                  </a:xfrm>
                </p:grpSpPr>
                <p:grpSp>
                  <p:nvGrpSpPr>
                    <p:cNvPr id="74" name="Grouper 125"/>
                    <p:cNvGrpSpPr/>
                    <p:nvPr/>
                  </p:nvGrpSpPr>
                  <p:grpSpPr>
                    <a:xfrm>
                      <a:off x="0" y="24130"/>
                      <a:ext cx="571500" cy="800100"/>
                      <a:chOff x="0" y="0"/>
                      <a:chExt cx="571500" cy="800100"/>
                    </a:xfrm>
                  </p:grpSpPr>
                  <p:sp>
                    <p:nvSpPr>
                      <p:cNvPr id="76" name="Arrondir un rectangle avec un coin du même côté 75"/>
                      <p:cNvSpPr/>
                      <p:nvPr/>
                    </p:nvSpPr>
                    <p:spPr>
                      <a:xfrm rot="10800000">
                        <a:off x="0" y="0"/>
                        <a:ext cx="571500" cy="800100"/>
                      </a:xfrm>
                      <a:prstGeom prst="round2Same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77" name="Arrondir un rectangle avec un coin du même côté 76"/>
                      <p:cNvSpPr/>
                      <p:nvPr/>
                    </p:nvSpPr>
                    <p:spPr>
                      <a:xfrm rot="10800000">
                        <a:off x="0" y="206375"/>
                        <a:ext cx="571500" cy="593725"/>
                      </a:xfrm>
                      <a:prstGeom prst="round2Same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fr-FR"/>
                      </a:p>
                    </p:txBody>
                  </p:sp>
                </p:grpSp>
                <p:sp>
                  <p:nvSpPr>
                    <p:cNvPr id="75" name="Rectangle 74"/>
                    <p:cNvSpPr/>
                    <p:nvPr/>
                  </p:nvSpPr>
                  <p:spPr>
                    <a:xfrm flipV="1">
                      <a:off x="0" y="0"/>
                      <a:ext cx="571500" cy="4508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73" name="Rectangle 72"/>
                  <p:cNvSpPr/>
                  <p:nvPr/>
                </p:nvSpPr>
                <p:spPr>
                  <a:xfrm flipV="1">
                    <a:off x="497840" y="205740"/>
                    <a:ext cx="629920" cy="5778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" name="Grouper 72"/>
                <p:cNvGrpSpPr/>
                <p:nvPr/>
              </p:nvGrpSpPr>
              <p:grpSpPr>
                <a:xfrm>
                  <a:off x="464820" y="1050290"/>
                  <a:ext cx="676275" cy="1157605"/>
                  <a:chOff x="-115156" y="-5080"/>
                  <a:chExt cx="2760759" cy="1157605"/>
                </a:xfrm>
              </p:grpSpPr>
              <p:sp>
                <p:nvSpPr>
                  <p:cNvPr id="65" name="Arrondir un rectangle avec un coin du même côté 64"/>
                  <p:cNvSpPr/>
                  <p:nvPr/>
                </p:nvSpPr>
                <p:spPr>
                  <a:xfrm rot="10800000" flipH="1">
                    <a:off x="0" y="352425"/>
                    <a:ext cx="2573020" cy="800100"/>
                  </a:xfrm>
                  <a:prstGeom prst="round2SameRect">
                    <a:avLst/>
                  </a:prstGeom>
                  <a:noFill/>
                  <a:ln w="12700" cmpd="sng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6" name="Arrondir un rectangle avec un coin du même côté 65"/>
                  <p:cNvSpPr/>
                  <p:nvPr/>
                </p:nvSpPr>
                <p:spPr>
                  <a:xfrm rot="10800000" flipH="1">
                    <a:off x="0" y="544195"/>
                    <a:ext cx="2573020" cy="607695"/>
                  </a:xfrm>
                  <a:prstGeom prst="round2Same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 flipH="1" flipV="1">
                    <a:off x="0" y="328295"/>
                    <a:ext cx="2573020" cy="4508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8" name="Parallélogramme 67"/>
                  <p:cNvSpPr/>
                  <p:nvPr/>
                </p:nvSpPr>
                <p:spPr>
                  <a:xfrm flipH="1">
                    <a:off x="-115156" y="-5080"/>
                    <a:ext cx="733430" cy="1142365"/>
                  </a:xfrm>
                  <a:prstGeom prst="parallelogram">
                    <a:avLst>
                      <a:gd name="adj" fmla="val 77936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9" name="Parallélogramme 68"/>
                  <p:cNvSpPr/>
                  <p:nvPr/>
                </p:nvSpPr>
                <p:spPr>
                  <a:xfrm>
                    <a:off x="2007908" y="-5080"/>
                    <a:ext cx="637695" cy="1142365"/>
                  </a:xfrm>
                  <a:prstGeom prst="parallelogram">
                    <a:avLst>
                      <a:gd name="adj" fmla="val 72609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70" name="Connecteur droit 69"/>
                  <p:cNvCxnSpPr/>
                  <p:nvPr/>
                </p:nvCxnSpPr>
                <p:spPr>
                  <a:xfrm>
                    <a:off x="2196465" y="543560"/>
                    <a:ext cx="376555" cy="1270"/>
                  </a:xfrm>
                  <a:prstGeom prst="line">
                    <a:avLst/>
                  </a:prstGeom>
                  <a:ln w="9525" cmpd="sng"/>
                  <a:effec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Connecteur droit 70"/>
                  <p:cNvCxnSpPr/>
                  <p:nvPr/>
                </p:nvCxnSpPr>
                <p:spPr>
                  <a:xfrm>
                    <a:off x="0" y="544830"/>
                    <a:ext cx="376555" cy="1270"/>
                  </a:xfrm>
                  <a:prstGeom prst="line">
                    <a:avLst/>
                  </a:prstGeom>
                  <a:ln w="9525" cmpd="sng"/>
                  <a:effec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er 73"/>
                <p:cNvGrpSpPr/>
                <p:nvPr/>
              </p:nvGrpSpPr>
              <p:grpSpPr>
                <a:xfrm>
                  <a:off x="236220" y="2230120"/>
                  <a:ext cx="1143000" cy="363855"/>
                  <a:chOff x="0" y="0"/>
                  <a:chExt cx="1143000" cy="363855"/>
                </a:xfrm>
              </p:grpSpPr>
              <p:sp>
                <p:nvSpPr>
                  <p:cNvPr id="63" name="Rectangle 62"/>
                  <p:cNvSpPr/>
                  <p:nvPr/>
                </p:nvSpPr>
                <p:spPr>
                  <a:xfrm>
                    <a:off x="0" y="0"/>
                    <a:ext cx="1143000" cy="363855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64" name="Ellipse 63"/>
                  <p:cNvSpPr/>
                  <p:nvPr/>
                </p:nvSpPr>
                <p:spPr>
                  <a:xfrm>
                    <a:off x="114300" y="114300"/>
                    <a:ext cx="114300" cy="135255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3" name="Grouper 74"/>
                <p:cNvGrpSpPr/>
                <p:nvPr/>
              </p:nvGrpSpPr>
              <p:grpSpPr>
                <a:xfrm>
                  <a:off x="136525" y="32963"/>
                  <a:ext cx="1342390" cy="1017327"/>
                  <a:chOff x="0" y="32963"/>
                  <a:chExt cx="1342390" cy="1017327"/>
                </a:xfrm>
              </p:grpSpPr>
              <p:grpSp>
                <p:nvGrpSpPr>
                  <p:cNvPr id="50" name="Grouper 101"/>
                  <p:cNvGrpSpPr/>
                  <p:nvPr/>
                </p:nvGrpSpPr>
                <p:grpSpPr>
                  <a:xfrm>
                    <a:off x="107053" y="32963"/>
                    <a:ext cx="1076114" cy="708717"/>
                    <a:chOff x="25138" y="32963"/>
                    <a:chExt cx="1076114" cy="708717"/>
                  </a:xfrm>
                </p:grpSpPr>
                <p:sp>
                  <p:nvSpPr>
                    <p:cNvPr id="59" name="Ellipse 58"/>
                    <p:cNvSpPr/>
                    <p:nvPr/>
                  </p:nvSpPr>
                  <p:spPr>
                    <a:xfrm>
                      <a:off x="254000" y="121920"/>
                      <a:ext cx="680720" cy="619760"/>
                    </a:xfrm>
                    <a:prstGeom prst="ellipse">
                      <a:avLst/>
                    </a:prstGeom>
                    <a:noFill/>
                    <a:ln w="1905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60" name="Zone de texte 941"/>
                    <p:cNvSpPr txBox="1"/>
                    <p:nvPr/>
                  </p:nvSpPr>
                  <p:spPr>
                    <a:xfrm>
                      <a:off x="941867" y="32963"/>
                      <a:ext cx="159385" cy="23997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="" xmlns:ma14="http://schemas.microsoft.com/office/mac/drawingml/2011/main" val="1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r>
                        <a:rPr lang="fr-FR" sz="3600" b="1" dirty="0">
                          <a:ea typeface="ＭＳ 明朝"/>
                          <a:cs typeface="Times New Roman"/>
                        </a:rPr>
                        <a:t>+</a:t>
                      </a:r>
                      <a:r>
                        <a:rPr lang="fr-FR" sz="2400" dirty="0">
                          <a:ea typeface="ＭＳ 明朝"/>
                          <a:cs typeface="Times New Roman"/>
                        </a:rPr>
                        <a:t>   </a:t>
                      </a:r>
                      <a:endParaRPr lang="fr-FR" dirty="0">
                        <a:ea typeface="ＭＳ 明朝"/>
                        <a:cs typeface="Times New Roman"/>
                      </a:endParaRPr>
                    </a:p>
                  </p:txBody>
                </p:sp>
                <p:sp>
                  <p:nvSpPr>
                    <p:cNvPr id="61" name="Zone de texte 942"/>
                    <p:cNvSpPr txBox="1"/>
                    <p:nvPr/>
                  </p:nvSpPr>
                  <p:spPr>
                    <a:xfrm>
                      <a:off x="25138" y="34290"/>
                      <a:ext cx="306070" cy="37655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="" xmlns:ma14="http://schemas.microsoft.com/office/mac/drawingml/2011/main" val="1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r>
                        <a:rPr lang="fr-FR" sz="3600" b="1" dirty="0" smtClean="0">
                          <a:ea typeface="ＭＳ 明朝"/>
                          <a:cs typeface="Times New Roman"/>
                        </a:rPr>
                        <a:t>-</a:t>
                      </a:r>
                      <a:endParaRPr lang="fr-FR" sz="1200" b="1" dirty="0">
                        <a:ea typeface="ＭＳ 明朝"/>
                        <a:cs typeface="Times New Roman"/>
                      </a:endParaRPr>
                    </a:p>
                  </p:txBody>
                </p:sp>
                <p:sp>
                  <p:nvSpPr>
                    <p:cNvPr id="62" name="Zone de texte 900"/>
                    <p:cNvSpPr txBox="1"/>
                    <p:nvPr/>
                  </p:nvSpPr>
                  <p:spPr>
                    <a:xfrm>
                      <a:off x="406082" y="246292"/>
                      <a:ext cx="371475" cy="41084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="" xmlns:ma14="http://schemas.microsoft.com/office/mac/drawingml/2011/main" val="1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fr-FR" sz="3600" dirty="0">
                          <a:ea typeface="ＭＳ 明朝"/>
                          <a:cs typeface="Times New Roman"/>
                        </a:rPr>
                        <a:t>G</a:t>
                      </a:r>
                      <a:endParaRPr lang="fr-FR" sz="2000" dirty="0">
                        <a:ea typeface="ＭＳ 明朝"/>
                        <a:cs typeface="Times New Roman"/>
                      </a:endParaRPr>
                    </a:p>
                  </p:txBody>
                </p:sp>
              </p:grpSp>
              <p:grpSp>
                <p:nvGrpSpPr>
                  <p:cNvPr id="51" name="Grouper 102"/>
                  <p:cNvGrpSpPr/>
                  <p:nvPr/>
                </p:nvGrpSpPr>
                <p:grpSpPr>
                  <a:xfrm>
                    <a:off x="0" y="467995"/>
                    <a:ext cx="337820" cy="582295"/>
                    <a:chOff x="0" y="0"/>
                    <a:chExt cx="337820" cy="582295"/>
                  </a:xfrm>
                </p:grpSpPr>
                <p:cxnSp>
                  <p:nvCxnSpPr>
                    <p:cNvPr id="56" name="Connecteur droit 55"/>
                    <p:cNvCxnSpPr/>
                    <p:nvPr/>
                  </p:nvCxnSpPr>
                  <p:spPr>
                    <a:xfrm flipH="1">
                      <a:off x="0" y="582295"/>
                      <a:ext cx="328295" cy="0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Connecteur droit 56"/>
                    <p:cNvCxnSpPr/>
                    <p:nvPr/>
                  </p:nvCxnSpPr>
                  <p:spPr>
                    <a:xfrm flipV="1">
                      <a:off x="0" y="0"/>
                      <a:ext cx="0" cy="582295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Connecteur droit 57"/>
                    <p:cNvCxnSpPr/>
                    <p:nvPr/>
                  </p:nvCxnSpPr>
                  <p:spPr>
                    <a:xfrm>
                      <a:off x="0" y="0"/>
                      <a:ext cx="337820" cy="0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" name="Grouper 103"/>
                  <p:cNvGrpSpPr/>
                  <p:nvPr/>
                </p:nvGrpSpPr>
                <p:grpSpPr>
                  <a:xfrm flipH="1">
                    <a:off x="1004570" y="467995"/>
                    <a:ext cx="337820" cy="582295"/>
                    <a:chOff x="0" y="0"/>
                    <a:chExt cx="337820" cy="582295"/>
                  </a:xfrm>
                </p:grpSpPr>
                <p:cxnSp>
                  <p:nvCxnSpPr>
                    <p:cNvPr id="53" name="Connecteur droit 52"/>
                    <p:cNvCxnSpPr/>
                    <p:nvPr/>
                  </p:nvCxnSpPr>
                  <p:spPr>
                    <a:xfrm flipH="1">
                      <a:off x="0" y="582295"/>
                      <a:ext cx="328295" cy="0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Connecteur droit 53"/>
                    <p:cNvCxnSpPr/>
                    <p:nvPr/>
                  </p:nvCxnSpPr>
                  <p:spPr>
                    <a:xfrm flipV="1">
                      <a:off x="0" y="0"/>
                      <a:ext cx="0" cy="582295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Connecteur droit 54"/>
                    <p:cNvCxnSpPr/>
                    <p:nvPr/>
                  </p:nvCxnSpPr>
                  <p:spPr>
                    <a:xfrm>
                      <a:off x="0" y="0"/>
                      <a:ext cx="337820" cy="0"/>
                    </a:xfrm>
                    <a:prstGeom prst="line">
                      <a:avLst/>
                    </a:prstGeom>
                    <a:ln w="1270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4" name="Grouper 75"/>
                <p:cNvGrpSpPr/>
                <p:nvPr/>
              </p:nvGrpSpPr>
              <p:grpSpPr>
                <a:xfrm>
                  <a:off x="122555" y="1795145"/>
                  <a:ext cx="304484" cy="343534"/>
                  <a:chOff x="0" y="0"/>
                  <a:chExt cx="405553" cy="454660"/>
                </a:xfrm>
              </p:grpSpPr>
              <p:grpSp>
                <p:nvGrpSpPr>
                  <p:cNvPr id="38" name="Grouper 89"/>
                  <p:cNvGrpSpPr/>
                  <p:nvPr/>
                </p:nvGrpSpPr>
                <p:grpSpPr>
                  <a:xfrm>
                    <a:off x="0" y="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48" name="Connecteur droit 47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Connecteur droit 48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9" name="Grouper 90"/>
                  <p:cNvGrpSpPr/>
                  <p:nvPr/>
                </p:nvGrpSpPr>
                <p:grpSpPr>
                  <a:xfrm>
                    <a:off x="152400" y="15240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46" name="Connecteur droit 45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Connecteur droit 46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" name="Grouper 91"/>
                  <p:cNvGrpSpPr/>
                  <p:nvPr/>
                </p:nvGrpSpPr>
                <p:grpSpPr>
                  <a:xfrm>
                    <a:off x="304800" y="30480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44" name="Connecteur droit 43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Connecteur droit 44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1" name="Grouper 92"/>
                  <p:cNvGrpSpPr/>
                  <p:nvPr/>
                </p:nvGrpSpPr>
                <p:grpSpPr>
                  <a:xfrm>
                    <a:off x="0" y="29464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42" name="Connecteur droit 41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Connecteur droit 42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5" name="Grouper 76"/>
                <p:cNvGrpSpPr/>
                <p:nvPr/>
              </p:nvGrpSpPr>
              <p:grpSpPr>
                <a:xfrm flipH="1">
                  <a:off x="1228088" y="1795145"/>
                  <a:ext cx="304484" cy="343534"/>
                  <a:chOff x="0" y="0"/>
                  <a:chExt cx="405553" cy="454660"/>
                </a:xfrm>
              </p:grpSpPr>
              <p:grpSp>
                <p:nvGrpSpPr>
                  <p:cNvPr id="26" name="Grouper 77"/>
                  <p:cNvGrpSpPr/>
                  <p:nvPr/>
                </p:nvGrpSpPr>
                <p:grpSpPr>
                  <a:xfrm>
                    <a:off x="0" y="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36" name="Connecteur droit 35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Connecteur droit 36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" name="Grouper 78"/>
                  <p:cNvGrpSpPr/>
                  <p:nvPr/>
                </p:nvGrpSpPr>
                <p:grpSpPr>
                  <a:xfrm>
                    <a:off x="152400" y="15240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34" name="Connecteur droit 33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Connecteur droit 34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8" name="Grouper 79"/>
                  <p:cNvGrpSpPr/>
                  <p:nvPr/>
                </p:nvGrpSpPr>
                <p:grpSpPr>
                  <a:xfrm>
                    <a:off x="304800" y="30480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32" name="Connecteur droit 31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Connecteur droit 32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9" name="Grouper 80"/>
                  <p:cNvGrpSpPr/>
                  <p:nvPr/>
                </p:nvGrpSpPr>
                <p:grpSpPr>
                  <a:xfrm>
                    <a:off x="0" y="294640"/>
                    <a:ext cx="100753" cy="149860"/>
                    <a:chOff x="0" y="0"/>
                    <a:chExt cx="203200" cy="292100"/>
                  </a:xfrm>
                </p:grpSpPr>
                <p:cxnSp>
                  <p:nvCxnSpPr>
                    <p:cNvPr id="30" name="Connecteur droit 29"/>
                    <p:cNvCxnSpPr/>
                    <p:nvPr/>
                  </p:nvCxnSpPr>
                  <p:spPr>
                    <a:xfrm flipH="1" flipV="1">
                      <a:off x="0" y="0"/>
                      <a:ext cx="203200" cy="25527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Connecteur droit 30"/>
                    <p:cNvCxnSpPr/>
                    <p:nvPr/>
                  </p:nvCxnSpPr>
                  <p:spPr>
                    <a:xfrm flipH="1">
                      <a:off x="7620" y="0"/>
                      <a:ext cx="195580" cy="292100"/>
                    </a:xfrm>
                    <a:prstGeom prst="line">
                      <a:avLst/>
                    </a:prstGeom>
                    <a:ln w="12700" cmpd="sng"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9" name="Rectangle à coins arrondis 18"/>
              <p:cNvSpPr/>
              <p:nvPr/>
            </p:nvSpPr>
            <p:spPr>
              <a:xfrm>
                <a:off x="704215" y="2146300"/>
                <a:ext cx="228600" cy="4508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8036657" y="4067340"/>
              <a:ext cx="2138367" cy="5925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Cristallisoir rempli </a:t>
              </a:r>
              <a:r>
                <a:rPr lang="fr-FR" dirty="0" smtClean="0"/>
                <a:t>d’un</a:t>
              </a:r>
            </a:p>
            <a:p>
              <a:r>
                <a:rPr lang="fr-FR" dirty="0" smtClean="0"/>
                <a:t>mélange </a:t>
              </a:r>
              <a:r>
                <a:rPr lang="fr-FR" dirty="0"/>
                <a:t>eau-glace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2207215" y="4795169"/>
              <a:ext cx="22413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Agitateur magnétique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ZoneTexte 7"/>
                <p:cNvSpPr txBox="1"/>
                <p:nvPr/>
              </p:nvSpPr>
              <p:spPr>
                <a:xfrm>
                  <a:off x="2603594" y="3447123"/>
                  <a:ext cx="1636082" cy="5925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fr-FR" dirty="0" smtClean="0"/>
                    <a:t>Solution </a:t>
                  </a:r>
                  <a:r>
                    <a:rPr lang="fr-FR" dirty="0"/>
                    <a:t>de </a:t>
                  </a:r>
                  <a:r>
                    <a:rPr lang="fr-FR" dirty="0" err="1"/>
                    <a:t>NaCl</a:t>
                  </a:r>
                  <a:endParaRPr lang="fr-FR" dirty="0"/>
                </a:p>
                <a:p>
                  <a:pPr algn="r"/>
                  <a:r>
                    <a:rPr lang="fr-FR" dirty="0"/>
                    <a:t>à </a:t>
                  </a:r>
                  <a14:m>
                    <m:oMath xmlns:m="http://schemas.openxmlformats.org/officeDocument/2006/math"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fr-FR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endParaRPr lang="fr-FR" baseline="30000" dirty="0"/>
                </a:p>
              </p:txBody>
            </p:sp>
          </mc:Choice>
          <mc:Fallback xmlns="">
            <p:sp>
              <p:nvSpPr>
                <p:cNvPr id="8" name="ZoneTexte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3594" y="3447123"/>
                  <a:ext cx="1636082" cy="592594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4673" r="-2721" b="-1308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Flèche vers la droite 129"/>
            <p:cNvSpPr/>
            <p:nvPr/>
          </p:nvSpPr>
          <p:spPr>
            <a:xfrm rot="489713">
              <a:off x="4229085" y="3800662"/>
              <a:ext cx="1650264" cy="137318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0" name="Flèche vers la droite 130"/>
            <p:cNvSpPr/>
            <p:nvPr/>
          </p:nvSpPr>
          <p:spPr>
            <a:xfrm>
              <a:off x="4200620" y="4917347"/>
              <a:ext cx="912233" cy="114300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1" name="Flèche vers la droite 131"/>
            <p:cNvSpPr/>
            <p:nvPr/>
          </p:nvSpPr>
          <p:spPr>
            <a:xfrm rot="10800000">
              <a:off x="7284194" y="4313744"/>
              <a:ext cx="831106" cy="114300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2" name="Flèche vers la droite 132"/>
            <p:cNvSpPr/>
            <p:nvPr/>
          </p:nvSpPr>
          <p:spPr>
            <a:xfrm rot="10103157">
              <a:off x="6547432" y="2931698"/>
              <a:ext cx="1820167" cy="131797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8324897" y="2624094"/>
              <a:ext cx="1801971" cy="338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Anode </a:t>
              </a:r>
              <a:r>
                <a:rPr lang="fr-FR" dirty="0" smtClean="0"/>
                <a:t>en </a:t>
              </a:r>
              <a:r>
                <a:rPr lang="fr-FR" dirty="0"/>
                <a:t>graphite</a:t>
              </a:r>
            </a:p>
          </p:txBody>
        </p:sp>
        <p:sp>
          <p:nvSpPr>
            <p:cNvPr id="14" name="Flèche vers la droite 134"/>
            <p:cNvSpPr/>
            <p:nvPr/>
          </p:nvSpPr>
          <p:spPr>
            <a:xfrm rot="579948">
              <a:off x="3678857" y="2928461"/>
              <a:ext cx="1820167" cy="131797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282949" y="2655011"/>
              <a:ext cx="1438852" cy="338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dirty="0" smtClean="0"/>
                <a:t>Cathode en </a:t>
              </a:r>
              <a:r>
                <a:rPr lang="fr-FR" dirty="0"/>
                <a:t>fer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099099" y="2024348"/>
              <a:ext cx="370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e-</a:t>
              </a:r>
            </a:p>
          </p:txBody>
        </p:sp>
        <p:sp>
          <p:nvSpPr>
            <p:cNvPr id="17" name="Flèche vers la droite 137"/>
            <p:cNvSpPr/>
            <p:nvPr/>
          </p:nvSpPr>
          <p:spPr>
            <a:xfrm rot="16200000">
              <a:off x="6982563" y="2108564"/>
              <a:ext cx="217767" cy="183934"/>
            </a:xfrm>
            <a:prstGeom prst="rightArrow">
              <a:avLst>
                <a:gd name="adj1" fmla="val 16667"/>
                <a:gd name="adj2" fmla="val 58333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79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III. Utilisation des courbes i-E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1. Electrolyse</a:t>
            </a:r>
            <a:endParaRPr lang="fr-FR" sz="3300" b="1" dirty="0">
              <a:solidFill>
                <a:srgbClr val="00B050"/>
              </a:solidFill>
            </a:endParaRPr>
          </a:p>
        </p:txBody>
      </p:sp>
      <p:sp>
        <p:nvSpPr>
          <p:cNvPr id="80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Montage pour la synthèse de l’eau de Javel.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ZoneTexte 1"/>
              <p:cNvSpPr txBox="1"/>
              <p:nvPr/>
            </p:nvSpPr>
            <p:spPr>
              <a:xfrm>
                <a:off x="352942" y="1970455"/>
                <a:ext cx="4129395" cy="646331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Réduction (à la cathode) 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2 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942" y="1970455"/>
                <a:ext cx="4129395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1026" t="-2703" b="-4505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ZoneTexte 80"/>
              <p:cNvSpPr txBox="1"/>
              <p:nvPr/>
            </p:nvSpPr>
            <p:spPr>
              <a:xfrm>
                <a:off x="7810372" y="1959179"/>
                <a:ext cx="4129395" cy="646331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Oxydation (à l’anode) 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dirty="0" smtClean="0"/>
              </a:p>
            </p:txBody>
          </p:sp>
        </mc:Choice>
        <mc:Fallback>
          <p:sp>
            <p:nvSpPr>
              <p:cNvPr id="81" name="ZoneText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0372" y="1959179"/>
                <a:ext cx="4129395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878" t="-2703" b="-901"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7887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8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III. Utilisation des courbes i-E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1. Electrolyse</a:t>
            </a:r>
            <a:endParaRPr lang="fr-FR" sz="33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104177" y="645978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Interprétation de la synthèse de l’eau de Javel sur les courbes </a:t>
            </a:r>
            <a:r>
              <a:rPr lang="fr-FR" dirty="0">
                <a:solidFill>
                  <a:schemeClr val="bg1"/>
                </a:solidFill>
              </a:rPr>
              <a:t>i-E associées (</a:t>
            </a:r>
            <a:r>
              <a:rPr lang="fr-FR" dirty="0" err="1">
                <a:solidFill>
                  <a:schemeClr val="bg1"/>
                </a:solidFill>
              </a:rPr>
              <a:t>Cachau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err="1">
                <a:solidFill>
                  <a:schemeClr val="bg1"/>
                </a:solidFill>
              </a:rPr>
              <a:t>RedOx</a:t>
            </a:r>
            <a:endParaRPr lang="fr-FR" dirty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32230" y="-1299550"/>
            <a:ext cx="4335894" cy="1068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741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5" y="1977466"/>
            <a:ext cx="7822746" cy="4055034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2AD91-D8A7-4BF3-A7BD-9BCDD7AE2A54}" type="slidenum">
              <a:rPr lang="fr-FR" smtClean="0"/>
              <a:t>9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="" xmlns:a16="http://schemas.microsoft.com/office/drawing/2014/main" id="{C345AFEB-6B9A-44BE-9081-AD850D23AE5D}"/>
                  </a:ext>
                </a:extLst>
              </p:cNvPr>
              <p:cNvSpPr/>
              <p:nvPr/>
            </p:nvSpPr>
            <p:spPr>
              <a:xfrm>
                <a:off x="6200178" y="3652429"/>
                <a:ext cx="5601207" cy="1024255"/>
              </a:xfrm>
              <a:prstGeom prst="rect">
                <a:avLst/>
              </a:prstGeom>
              <a:ln w="38100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fr-FR" b="0" u="sng" dirty="0"/>
                  <a:t>Titrage indirect 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𝐶𝑙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𝐶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pt-B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r>
                  <a:rPr lang="pt-BR" dirty="0"/>
                  <a:t/>
                </a:r>
                <a:br>
                  <a:rPr lang="pt-BR" dirty="0"/>
                </a:br>
                <a:endParaRPr lang="fr-FR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345AFEB-6B9A-44BE-9081-AD850D23AE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0178" y="3652429"/>
                <a:ext cx="5601207" cy="1024255"/>
              </a:xfrm>
              <a:prstGeom prst="rect">
                <a:avLst/>
              </a:prstGeom>
              <a:blipFill rotWithShape="0">
                <a:blip r:embed="rId3"/>
                <a:stretch>
                  <a:fillRect l="-541" t="-1149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E55A164C-7C31-45B6-B493-7385FFD090B4}"/>
              </a:ext>
            </a:extLst>
          </p:cNvPr>
          <p:cNvSpPr txBox="1"/>
          <p:nvPr/>
        </p:nvSpPr>
        <p:spPr>
          <a:xfrm>
            <a:off x="4677229" y="4855451"/>
            <a:ext cx="15737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0" dirty="0" smtClean="0"/>
              <a:t>Solution titrée</a:t>
            </a:r>
          </a:p>
          <a:p>
            <a:pPr algn="ctr"/>
            <a:r>
              <a:rPr lang="fr-FR" b="0" dirty="0" smtClean="0"/>
              <a:t>eau de Javel</a:t>
            </a:r>
            <a:endParaRPr lang="fr-FR" dirty="0"/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III. Utilisation des courbes i-E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1. Electrolyse</a:t>
            </a:r>
            <a:endParaRPr lang="fr-FR" sz="3300" b="1" dirty="0">
              <a:solidFill>
                <a:srgbClr val="00B050"/>
              </a:solidFill>
            </a:endParaRPr>
          </a:p>
        </p:txBody>
      </p:sp>
      <p:sp>
        <p:nvSpPr>
          <p:cNvPr id="1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Dosage par titrage indirect des ions hypochlorites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4578712" y="5390220"/>
                <a:ext cx="177078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𝐶𝑙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𝐶𝑙</m:t>
                        </m:r>
                        <m:sSup>
                          <m:sSup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p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</m:oMath>
                </a14:m>
                <a:r>
                  <a:rPr lang="fr-FR" dirty="0"/>
                  <a:t> inconnue </a:t>
                </a: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712" y="5390220"/>
                <a:ext cx="1770781" cy="646331"/>
              </a:xfrm>
              <a:prstGeom prst="rect">
                <a:avLst/>
              </a:prstGeom>
              <a:blipFill rotWithShape="0">
                <a:blip r:embed="rId4"/>
                <a:stretch>
                  <a:fillRect r="-1375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4553155" y="2550333"/>
                <a:ext cx="232578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Solution </a:t>
                </a:r>
                <a:r>
                  <a:rPr lang="fr-FR" dirty="0" err="1" smtClean="0"/>
                  <a:t>titrante</a:t>
                </a:r>
                <a:r>
                  <a:rPr lang="fr-FR" dirty="0" smtClean="0"/>
                  <a:t> </a:t>
                </a:r>
              </a:p>
              <a:p>
                <a:pPr algn="ctr"/>
                <a:r>
                  <a:rPr lang="fr-FR" dirty="0" smtClean="0"/>
                  <a:t>Thiosulfate de sodium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155" y="2550333"/>
                <a:ext cx="2325787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525" t="-3289" r="-5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4987149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1057</TotalTime>
  <Words>306</Words>
  <Application>Microsoft Office PowerPoint</Application>
  <PresentationFormat>Grand écran</PresentationFormat>
  <Paragraphs>105</Paragraphs>
  <Slides>12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ＭＳ 明朝</vt:lpstr>
      <vt:lpstr>Times New Roman</vt:lpstr>
      <vt:lpstr>Rétrospective</vt:lpstr>
      <vt:lpstr>Conception personnalisée</vt:lpstr>
      <vt:lpstr>LC29 – Cinétique électrochimique</vt:lpstr>
      <vt:lpstr>I. Spécificités de la cinétique des réactions électrochimiques  1. L’intensité comme mesure de la vitesse de réaction</vt:lpstr>
      <vt:lpstr>I. Spécificités de la cinétique des réactions électrochimiques  2. Relevé des courbes i-E</vt:lpstr>
      <vt:lpstr>II. Interprétation des courbes i-E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pour votre attention !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24</cp:revision>
  <dcterms:created xsi:type="dcterms:W3CDTF">2019-02-02T09:11:16Z</dcterms:created>
  <dcterms:modified xsi:type="dcterms:W3CDTF">2019-06-18T17:31:40Z</dcterms:modified>
</cp:coreProperties>
</file>