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67" r:id="rId4"/>
    <p:sldId id="261" r:id="rId5"/>
    <p:sldId id="268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14/05/2019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14/05/2019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14/05/2019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14/05/2019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14/05/2019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14/05/2019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14/05/2019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14/05/2019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14/05/2019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14/05/2019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14/05/2019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14/05/2019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14/05/2019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14/05/2019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7693" y="745304"/>
            <a:ext cx="10263116" cy="3566160"/>
          </a:xfrm>
        </p:spPr>
        <p:txBody>
          <a:bodyPr>
            <a:noAutofit/>
          </a:bodyPr>
          <a:lstStyle/>
          <a:p>
            <a:pPr algn="just"/>
            <a:r>
              <a:rPr lang="fr-FR" sz="7200" dirty="0" smtClean="0"/>
              <a:t>LC16 - Solvants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650A-9155-421D-96DB-BF964770A418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Modifications macroscopiques des molécules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Différents types de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Tableau récapitulatif des propriétés de certains solvants.</a:t>
            </a:r>
            <a:endParaRPr lang="fr-FR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4729716"/>
                  </p:ext>
                </p:extLst>
              </p:nvPr>
            </p:nvGraphicFramePr>
            <p:xfrm>
              <a:off x="445826" y="1975262"/>
              <a:ext cx="11300346" cy="399205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05306"/>
                    <a:gridCol w="2174873"/>
                    <a:gridCol w="1566926"/>
                    <a:gridCol w="2104321"/>
                    <a:gridCol w="1951630"/>
                    <a:gridCol w="2197290"/>
                  </a:tblGrid>
                  <a:tr h="4179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Catégorie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Solvant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Formule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Moment dipolaire (en Debye)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Permittivité relative à </a:t>
                          </a:r>
                          <a14:m>
                            <m:oMath xmlns:m="http://schemas.openxmlformats.org/officeDocument/2006/math"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𝟐𝟓</m:t>
                              </m:r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oMath>
                          </a14:m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Solvatation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435388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Polaire</a:t>
                          </a:r>
                        </a:p>
                        <a:p>
                          <a:pPr algn="ctr"/>
                          <a:r>
                            <a:rPr lang="fr-FR" sz="2000" dirty="0" err="1" smtClean="0"/>
                            <a:t>Protique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1,85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78.5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Solvate fortement les</a:t>
                          </a:r>
                          <a:r>
                            <a:rPr lang="fr-FR" baseline="0" dirty="0" smtClean="0"/>
                            <a:t> anions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382161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Méthanol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𝑂𝐻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1,70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32.6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383526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Ethanol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𝑂𝐻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1,69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24.3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Polaire</a:t>
                          </a:r>
                        </a:p>
                        <a:p>
                          <a:pPr algn="ctr"/>
                          <a:r>
                            <a:rPr lang="fr-FR" sz="2000" dirty="0" smtClean="0"/>
                            <a:t>Aprotique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err="1" smtClean="0">
                              <a:effectLst/>
                            </a:rPr>
                            <a:t>Diméthylformamide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𝐻𝐶𝑂𝑁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𝐶</m:t>
                                        </m:r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𝐻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3,82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36.7</a:t>
                          </a:r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Solvate fortement les cations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u="none" strike="noStrike" dirty="0" err="1" smtClean="0">
                              <a:effectLst/>
                            </a:rPr>
                            <a:t>Diméthylesulfoxyde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𝑆𝑂𝐶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3,96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49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417988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Acétone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𝐶𝑂𝐶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2,88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20.7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Apolaire</a:t>
                          </a:r>
                        </a:p>
                        <a:p>
                          <a:pPr algn="ctr"/>
                          <a:r>
                            <a:rPr lang="fr-FR" sz="2000" dirty="0" smtClean="0"/>
                            <a:t>Aprotique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Cyclohexane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2,02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Solvate peu les ions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Pentane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1,84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4729716"/>
                  </p:ext>
                </p:extLst>
              </p:nvPr>
            </p:nvGraphicFramePr>
            <p:xfrm>
              <a:off x="445826" y="1975262"/>
              <a:ext cx="11300346" cy="399205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05306"/>
                    <a:gridCol w="2174873"/>
                    <a:gridCol w="1566926"/>
                    <a:gridCol w="2104321"/>
                    <a:gridCol w="1951630"/>
                    <a:gridCol w="2197290"/>
                  </a:tblGrid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Catégorie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Solvant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Formule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Moment dipolaire (en Debye)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66875" t="-4348" r="-114375" b="-475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Solvatation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435388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Polaire</a:t>
                          </a:r>
                        </a:p>
                        <a:p>
                          <a:pPr algn="ctr"/>
                          <a:r>
                            <a:rPr lang="fr-FR" sz="2000" dirty="0" err="1" smtClean="0"/>
                            <a:t>Protique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169014" r="-401167" b="-6704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169014" r="-198841" b="-6704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78.5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Solvate fortement les</a:t>
                          </a:r>
                          <a:r>
                            <a:rPr lang="fr-FR" baseline="0" dirty="0" smtClean="0"/>
                            <a:t> anions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382161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Méthanol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303175" r="-401167" b="-6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303175" r="-198841" b="-6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32.6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383526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Ethanol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403175" r="-401167" b="-5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403175" r="-198841" b="-5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24.3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Polaire</a:t>
                          </a:r>
                        </a:p>
                        <a:p>
                          <a:pPr algn="ctr"/>
                          <a:r>
                            <a:rPr lang="fr-FR" sz="2000" dirty="0" smtClean="0"/>
                            <a:t>Aprotique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err="1" smtClean="0">
                              <a:effectLst/>
                            </a:rPr>
                            <a:t>Diméthylformamide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459420" r="-401167" b="-407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459420" r="-198841" b="-407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36.7</a:t>
                          </a:r>
                        </a:p>
                      </a:txBody>
                      <a:tcPr/>
                    </a:tc>
                    <a:tc rowSpan="3"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Solvate fortement les cations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800" u="none" strike="noStrike" dirty="0" err="1" smtClean="0">
                              <a:effectLst/>
                            </a:rPr>
                            <a:t>Diméthylesulfoxyde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567647" r="-401167" b="-313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567647" r="-198841" b="-313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49</a:t>
                          </a: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417988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Acétone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657971" r="-401167" b="-2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657971" r="-198841" b="-2086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rtl="0" fontAlgn="t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800" u="none" strike="noStrike" dirty="0" smtClean="0">
                              <a:effectLst/>
                            </a:rPr>
                            <a:t>20.7</a:t>
                          </a:r>
                          <a:endParaRPr lang="fr-FR" sz="1800" dirty="0" smtClean="0">
                            <a:effectLst/>
                          </a:endParaRPr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Apolaire</a:t>
                          </a:r>
                        </a:p>
                        <a:p>
                          <a:pPr algn="ctr"/>
                          <a:r>
                            <a:rPr lang="fr-FR" sz="2000" dirty="0" smtClean="0"/>
                            <a:t>Aprotique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Cyclohexane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769118" r="-401167" b="-1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769118" r="-198841" b="-1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6875" t="-769118" r="-114375" b="-111765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r>
                            <a:rPr lang="fr-FR" dirty="0" smtClean="0"/>
                            <a:t>Solvate peu les ions</a:t>
                          </a:r>
                          <a:endParaRPr lang="fr-FR" dirty="0"/>
                        </a:p>
                      </a:txBody>
                      <a:tcPr/>
                    </a:tc>
                  </a:tr>
                  <a:tr h="417988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Pentane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22568" t="-856522" r="-401167" b="-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0290" t="-856522" r="-198841" b="-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6875" t="-856522" r="-114375" b="-1014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83355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11668" y="1912515"/>
                <a:ext cx="11629623" cy="4332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b="1" dirty="0" smtClean="0"/>
                  <a:t>Erlenmeyer</a:t>
                </a:r>
                <a:r>
                  <a:rPr lang="fr-FR" sz="2000" dirty="0" smtClean="0"/>
                  <a:t> : 20mL de (0,208 g de I</a:t>
                </a:r>
                <a:r>
                  <a:rPr lang="fr-FR" sz="2000" baseline="-25000" dirty="0" smtClean="0"/>
                  <a:t>2</a:t>
                </a:r>
                <a:r>
                  <a:rPr lang="fr-FR" sz="2000" dirty="0" smtClean="0"/>
                  <a:t> dans 100mL de C</a:t>
                </a:r>
                <a:r>
                  <a:rPr lang="fr-FR" sz="2000" baseline="-25000" dirty="0" smtClean="0"/>
                  <a:t>6</a:t>
                </a:r>
                <a:r>
                  <a:rPr lang="fr-FR" sz="2000" dirty="0" smtClean="0"/>
                  <a:t>H</a:t>
                </a:r>
                <a:r>
                  <a:rPr lang="fr-FR" sz="2000" baseline="-25000" dirty="0" smtClean="0"/>
                  <a:t>12</a:t>
                </a:r>
                <a:r>
                  <a:rPr lang="fr-FR" sz="2000" dirty="0" smtClean="0"/>
                  <a:t> ) et 200 </a:t>
                </a:r>
                <a:r>
                  <a:rPr lang="fr-FR" sz="2000" dirty="0" err="1" smtClean="0"/>
                  <a:t>mL</a:t>
                </a:r>
                <a:r>
                  <a:rPr lang="fr-FR" sz="2000" dirty="0" smtClean="0"/>
                  <a:t> de H</a:t>
                </a:r>
                <a:r>
                  <a:rPr lang="fr-FR" sz="2000" baseline="-25000" dirty="0" smtClean="0"/>
                  <a:t>2</a:t>
                </a:r>
                <a:r>
                  <a:rPr lang="fr-FR" sz="2000" dirty="0" smtClean="0"/>
                  <a:t>O + </a:t>
                </a:r>
                <a:r>
                  <a:rPr lang="fr-FR" sz="2000" b="1" dirty="0" smtClean="0"/>
                  <a:t>Agitation</a:t>
                </a:r>
                <a:r>
                  <a:rPr lang="fr-FR" sz="2000" dirty="0" smtClean="0"/>
                  <a:t> pendant 30 min</a:t>
                </a:r>
              </a:p>
              <a:p>
                <a:endParaRPr lang="fr-FR" sz="2000" dirty="0" smtClean="0"/>
              </a:p>
              <a:p>
                <a:endParaRPr lang="fr-FR" sz="2000" dirty="0" smtClean="0"/>
              </a:p>
              <a:p>
                <a:pPr algn="ctr"/>
                <a:r>
                  <a:rPr lang="fr-FR" sz="2000" b="1" dirty="0" smtClean="0"/>
                  <a:t>Décantation</a:t>
                </a:r>
                <a:endParaRPr lang="fr-FR" sz="2000" dirty="0" smtClean="0"/>
              </a:p>
              <a:p>
                <a:pPr algn="ctr"/>
                <a:endParaRPr lang="fr-FR" sz="2000" dirty="0" smtClean="0"/>
              </a:p>
              <a:p>
                <a:pPr algn="ctr"/>
                <a:endParaRPr lang="fr-FR" sz="2000" dirty="0"/>
              </a:p>
              <a:p>
                <a:pPr algn="ctr"/>
                <a:r>
                  <a:rPr lang="fr-FR" sz="2000" b="1" dirty="0" smtClean="0"/>
                  <a:t>Séparation</a:t>
                </a:r>
                <a:r>
                  <a:rPr lang="fr-FR" sz="2000" dirty="0" smtClean="0"/>
                  <a:t> et </a:t>
                </a:r>
                <a:r>
                  <a:rPr lang="fr-FR" sz="2000" b="1" dirty="0" smtClean="0"/>
                  <a:t>récupération</a:t>
                </a:r>
                <a:r>
                  <a:rPr lang="fr-FR" sz="2000" dirty="0" smtClean="0"/>
                  <a:t> des phases aqueuse et organique</a:t>
                </a:r>
              </a:p>
              <a:p>
                <a:pPr algn="ctr"/>
                <a:endParaRPr lang="fr-FR" sz="2000" dirty="0" smtClean="0"/>
              </a:p>
              <a:p>
                <a:pPr algn="ctr"/>
                <a:endParaRPr lang="fr-FR" sz="2000" dirty="0"/>
              </a:p>
              <a:p>
                <a:pPr algn="ctr"/>
                <a:r>
                  <a:rPr lang="fr-FR" sz="2000" b="1" dirty="0" smtClean="0"/>
                  <a:t>Dosage </a:t>
                </a:r>
                <a:r>
                  <a:rPr lang="fr-FR" sz="2000" dirty="0" smtClean="0"/>
                  <a:t>par le thiosulfate de sodium (Na</a:t>
                </a:r>
                <a:r>
                  <a:rPr lang="fr-FR" sz="2000" baseline="-25000" dirty="0" smtClean="0"/>
                  <a:t>2</a:t>
                </a:r>
                <a:r>
                  <a:rPr lang="fr-FR" sz="2000" dirty="0" smtClean="0"/>
                  <a:t>S</a:t>
                </a:r>
                <a:r>
                  <a:rPr lang="fr-FR" sz="2000" baseline="-25000" dirty="0" smtClean="0"/>
                  <a:t>2</a:t>
                </a:r>
                <a:r>
                  <a:rPr lang="fr-FR" sz="2000" dirty="0" smtClean="0"/>
                  <a:t>O</a:t>
                </a:r>
                <a:r>
                  <a:rPr lang="fr-FR" sz="2000" baseline="-25000" dirty="0" smtClean="0"/>
                  <a:t>3</a:t>
                </a:r>
                <a:r>
                  <a:rPr lang="fr-FR" sz="2000" dirty="0" smtClean="0"/>
                  <a:t>) de la phase aqueuse pour en déduire la concentration en I</a:t>
                </a:r>
                <a:r>
                  <a:rPr lang="fr-FR" sz="2000" baseline="-25000" dirty="0" smtClean="0"/>
                  <a:t>2</a:t>
                </a:r>
              </a:p>
              <a:p>
                <a:pPr algn="ctr"/>
                <a:endParaRPr lang="fr-FR" sz="2000" dirty="0" smtClean="0"/>
              </a:p>
              <a:p>
                <a:pPr algn="ctr"/>
                <a:endParaRPr lang="fr-FR" sz="2000" dirty="0"/>
              </a:p>
              <a:p>
                <a:pPr algn="ctr"/>
                <a:r>
                  <a:rPr lang="fr-FR" sz="2000" dirty="0" smtClean="0"/>
                  <a:t>Calcul du </a:t>
                </a:r>
                <a:r>
                  <a:rPr lang="fr-FR" sz="2000" b="1" dirty="0" smtClean="0"/>
                  <a:t>coefficient de partage K : </a:t>
                </a:r>
                <a14:m>
                  <m:oMath xmlns:m="http://schemas.openxmlformats.org/officeDocument/2006/math">
                    <m:r>
                      <a:rPr lang="fr-FR" sz="20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fr-FR" sz="20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  <m:sub>
                            <m:sSub>
                              <m:sSubPr>
                                <m:ctrlP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sub>
                            </m:sSub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  <m:sub>
                            <m:sSub>
                              <m:sSubPr>
                                <m:ctrlP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fr-FR" sz="20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fr-FR" sz="2000" b="0" i="1" dirty="0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sub>
                        </m:sSub>
                      </m:den>
                    </m:f>
                    <m:r>
                      <a:rPr lang="fr-FR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68" y="1912515"/>
                <a:ext cx="11629623" cy="4332981"/>
              </a:xfrm>
              <a:prstGeom prst="rect">
                <a:avLst/>
              </a:prstGeom>
              <a:blipFill rotWithShape="0">
                <a:blip r:embed="rId2"/>
                <a:stretch>
                  <a:fillRect t="-8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avec flèche 4"/>
          <p:cNvCxnSpPr/>
          <p:nvPr/>
        </p:nvCxnSpPr>
        <p:spPr>
          <a:xfrm>
            <a:off x="6084209" y="2382403"/>
            <a:ext cx="0" cy="42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6094939" y="3256020"/>
            <a:ext cx="0" cy="42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6097088" y="4142516"/>
            <a:ext cx="0" cy="42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6103527" y="5067651"/>
            <a:ext cx="0" cy="42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650A-9155-421D-96DB-BF964770A418}" type="slidenum">
              <a:rPr lang="fr-FR" smtClean="0"/>
              <a:t>3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Mélanges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Coefficient de partage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-1" y="6441465"/>
            <a:ext cx="10836323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Protocole de mesure du coefficient de partage du diode entre l’eau et le cyclohexane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95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"/>
          <a:stretch/>
        </p:blipFill>
        <p:spPr>
          <a:xfrm>
            <a:off x="13647" y="1981517"/>
            <a:ext cx="7419925" cy="3900668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4</a:t>
            </a:fld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E55A164C-7C31-45B6-B493-7385FFD090B4}"/>
              </a:ext>
            </a:extLst>
          </p:cNvPr>
          <p:cNvSpPr txBox="1"/>
          <p:nvPr/>
        </p:nvSpPr>
        <p:spPr>
          <a:xfrm>
            <a:off x="4247352" y="4757924"/>
            <a:ext cx="225240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b="0" dirty="0" smtClean="0"/>
              <a:t>Solution </a:t>
            </a:r>
            <a:r>
              <a:rPr lang="fr-FR" sz="1600" b="0" dirty="0" smtClean="0"/>
              <a:t>titrée</a:t>
            </a:r>
          </a:p>
          <a:p>
            <a:pPr algn="ctr"/>
            <a:r>
              <a:rPr lang="fr-FR" sz="1600" dirty="0" smtClean="0"/>
              <a:t>Diode en phase aqueuse</a:t>
            </a:r>
            <a:endParaRPr lang="fr-FR" sz="1600" b="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4274648" y="2566510"/>
                <a:ext cx="2064178" cy="835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Solution </a:t>
                </a:r>
                <a:r>
                  <a:rPr lang="fr-FR" sz="1600" dirty="0" err="1" smtClean="0"/>
                  <a:t>titrante</a:t>
                </a:r>
                <a:r>
                  <a:rPr lang="fr-FR" sz="1600" dirty="0" smtClean="0"/>
                  <a:t> </a:t>
                </a:r>
                <a:r>
                  <a:rPr lang="fr-FR" sz="1600" dirty="0" smtClean="0"/>
                  <a:t>: Thiosulfate </a:t>
                </a:r>
                <a:r>
                  <a:rPr lang="fr-FR" sz="1600" dirty="0" smtClean="0"/>
                  <a:t>de sodium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</m:e>
                      </m:d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4648" y="2566510"/>
                <a:ext cx="2064178" cy="835613"/>
              </a:xfrm>
              <a:prstGeom prst="rect">
                <a:avLst/>
              </a:prstGeom>
              <a:blipFill rotWithShape="0">
                <a:blip r:embed="rId3"/>
                <a:stretch>
                  <a:fillRect t="-2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Mélanges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Coefficient de partage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6540644" y="3070348"/>
                <a:ext cx="5501916" cy="3029804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A l’équivalence,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bSup>
                    <m:r>
                      <a:rPr lang="fr-FR" b="0" i="1" smtClean="0">
                        <a:latin typeface="Cambria Math" panose="02040503050406030204" pitchFamily="18" charset="0"/>
                      </a:rPr>
                      <m:t>=2 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fr-FR" dirty="0" smtClean="0"/>
                  <a:t>  donc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𝑎𝑞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é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</m:sSub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𝑎𝑞</m:t>
                            </m:r>
                          </m:sub>
                        </m:sSub>
                      </m:den>
                    </m:f>
                  </m:oMath>
                </a14:m>
                <a:endParaRPr lang="fr-FR" dirty="0" smtClean="0"/>
              </a:p>
              <a:p>
                <a:r>
                  <a:rPr lang="fr-FR" dirty="0" smtClean="0"/>
                  <a:t>Par conservation de la quantité de matière, on a 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𝑜𝑟𝑔𝑎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</m:sup>
                      </m:sSubSup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𝑜𝑟𝑔𝑎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𝑜𝑟𝑔𝑎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𝑎𝑞</m:t>
                          </m:r>
                        </m:sup>
                      </m:sSup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</m:oMath>
                  </m:oMathPara>
                </a14:m>
                <a:endParaRPr lang="fr-FR" b="0" dirty="0" smtClean="0"/>
              </a:p>
              <a:p>
                <a:endParaRPr lang="fr-FR" b="0" dirty="0" smtClean="0"/>
              </a:p>
              <a:p>
                <a:r>
                  <a:rPr lang="fr-FR" dirty="0" smtClean="0"/>
                  <a:t>On remonte donc à la concentration du diiode dans la phase organique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𝑜𝑟𝑔𝑎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𝑜𝑟𝑔𝑎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𝑜𝑟𝑔𝑎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sup>
                          </m:sSup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é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𝑜𝑟𝑔𝑎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 smtClean="0"/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644" y="3070348"/>
                <a:ext cx="5501916" cy="3029804"/>
              </a:xfrm>
              <a:prstGeom prst="rect">
                <a:avLst/>
              </a:prstGeom>
              <a:blipFill rotWithShape="0">
                <a:blip r:embed="rId4"/>
                <a:stretch>
                  <a:fillRect l="-661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6935913" y="2172957"/>
                <a:ext cx="4711377" cy="461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sSub>
                            <m:sSubPr>
                              <m:ctrlP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𝒂𝒒</m:t>
                              </m:r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sub>
                      </m:sSub>
                      <m:r>
                        <a:rPr lang="fr-FR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  <m:sup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e>
                        <m:sub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𝒂𝒒</m:t>
                          </m:r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 </m:t>
                      </m:r>
                      <m:sSub>
                        <m:sSub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b>
                      </m:sSub>
                      <m:sSub>
                        <m:sSub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sub>
                            <m:sup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e>
                        <m:sub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𝒂𝒒</m:t>
                          </m:r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𝒂𝒒</m:t>
                          </m:r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913" y="2172957"/>
                <a:ext cx="4711377" cy="461793"/>
              </a:xfrm>
              <a:prstGeom prst="rect">
                <a:avLst/>
              </a:prstGeom>
              <a:blipFill rotWithShape="0">
                <a:blip r:embed="rId5"/>
                <a:stretch>
                  <a:fillRect b="-65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space réservé du contenu 4"/>
          <p:cNvSpPr txBox="1">
            <a:spLocks/>
          </p:cNvSpPr>
          <p:nvPr/>
        </p:nvSpPr>
        <p:spPr>
          <a:xfrm>
            <a:off x="-1" y="6441465"/>
            <a:ext cx="10836323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Dosage du diode contenu dans la phase aqueuse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42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642768"/>
              </p:ext>
            </p:extLst>
          </p:nvPr>
        </p:nvGraphicFramePr>
        <p:xfrm>
          <a:off x="604894" y="3623254"/>
          <a:ext cx="5113518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930"/>
                <a:gridCol w="887104"/>
                <a:gridCol w="982639"/>
                <a:gridCol w="203584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Eau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Acétone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 smtClean="0">
                          <a:solidFill>
                            <a:sysClr val="windowText" lastClr="000000"/>
                          </a:solidFill>
                        </a:rPr>
                        <a:t>Bromure de </a:t>
                      </a:r>
                      <a:r>
                        <a:rPr lang="fr-FR" baseline="0" dirty="0" err="1" smtClean="0">
                          <a:solidFill>
                            <a:sysClr val="windowText" lastClr="000000"/>
                          </a:solidFill>
                        </a:rPr>
                        <a:t>tertiobutyle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Mélange A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10 g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40 g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1 </a:t>
                      </a:r>
                      <a:r>
                        <a:rPr lang="fr-FR" dirty="0" err="1" smtClean="0">
                          <a:solidFill>
                            <a:sysClr val="windowText" lastClr="000000"/>
                          </a:solidFill>
                        </a:rPr>
                        <a:t>mL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Mélange</a:t>
                      </a:r>
                      <a:r>
                        <a:rPr lang="fr-FR" baseline="0" dirty="0" smtClean="0">
                          <a:solidFill>
                            <a:sysClr val="windowText" lastClr="000000"/>
                          </a:solidFill>
                        </a:rPr>
                        <a:t> B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30 g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20 g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ysClr val="windowText" lastClr="000000"/>
                          </a:solidFill>
                        </a:rPr>
                        <a:t>1 </a:t>
                      </a:r>
                      <a:r>
                        <a:rPr lang="fr-FR" dirty="0" err="1" smtClean="0">
                          <a:solidFill>
                            <a:sysClr val="windowText" lastClr="000000"/>
                          </a:solidFill>
                        </a:rPr>
                        <a:t>mL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604894" y="2734057"/>
                <a:ext cx="5113518" cy="672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R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 panose="02040503050406030204" pitchFamily="18" charset="0"/>
                      </a:rPr>
                      <m:t>é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</a:rPr>
                      <m:t>action</m:t>
                    </m:r>
                    <m:r>
                      <a:rPr lang="fr-FR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p>
                        <m:r>
                          <a:rPr lang="fr-FR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</a:rPr>
                      <m:t>int</m:t>
                    </m:r>
                    <m:r>
                      <a:rPr lang="fr-FR" b="0" i="0" smtClean="0">
                        <a:latin typeface="Cambria Math" panose="02040503050406030204" pitchFamily="18" charset="0"/>
                      </a:rPr>
                      <m:t>é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fr-FR" b="0" i="0" smtClean="0">
                        <a:latin typeface="Cambria Math" panose="02040503050406030204" pitchFamily="18" charset="0"/>
                      </a:rPr>
                      <m:t>ê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fr-FR" b="0" i="0" smtClean="0"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endParaRPr lang="fr-FR" b="0" i="0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𝐵𝑢</m:t>
                          </m:r>
                        </m:e>
                      </m:sPre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𝐵𝑟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=</m:t>
                      </m:r>
                      <m:sPre>
                        <m:sPre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𝐵𝑢</m:t>
                          </m:r>
                        </m:e>
                      </m:sPre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𝑂𝐻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m:rPr>
                              <m:nor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m:rPr>
                              <m:nor/>
                            </m:rPr>
                            <a:rPr lang="fr-FR" dirty="0"/>
                            <m:t> 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94" y="2734057"/>
                <a:ext cx="5113518" cy="672620"/>
              </a:xfrm>
              <a:prstGeom prst="rect">
                <a:avLst/>
              </a:prstGeom>
              <a:blipFill rotWithShape="0">
                <a:blip r:embed="rId2"/>
                <a:stretch>
                  <a:fillRect l="-954" t="-5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e 11"/>
          <p:cNvGrpSpPr/>
          <p:nvPr/>
        </p:nvGrpSpPr>
        <p:grpSpPr>
          <a:xfrm>
            <a:off x="5940459" y="2404595"/>
            <a:ext cx="5548017" cy="2862322"/>
            <a:chOff x="1166682" y="3312559"/>
            <a:chExt cx="9919596" cy="2862322"/>
          </a:xfrm>
        </p:grpSpPr>
        <p:sp>
          <p:nvSpPr>
            <p:cNvPr id="6" name="ZoneTexte 5"/>
            <p:cNvSpPr txBox="1"/>
            <p:nvPr/>
          </p:nvSpPr>
          <p:spPr>
            <a:xfrm>
              <a:off x="1166682" y="3312559"/>
              <a:ext cx="991959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Bécher : Eau + Acétone, au </a:t>
              </a:r>
              <a:r>
                <a:rPr lang="fr-FR" b="1" dirty="0" smtClean="0"/>
                <a:t>bain </a:t>
              </a:r>
              <a:r>
                <a:rPr lang="fr-FR" b="1" dirty="0" err="1" smtClean="0"/>
                <a:t>thermostaté</a:t>
              </a:r>
              <a:r>
                <a:rPr lang="fr-FR" b="1" dirty="0" smtClean="0"/>
                <a:t> (40°C)</a:t>
              </a:r>
            </a:p>
            <a:p>
              <a:pPr algn="ctr"/>
              <a:endParaRPr lang="fr-FR" dirty="0" smtClean="0"/>
            </a:p>
            <a:p>
              <a:pPr algn="ctr"/>
              <a:endParaRPr lang="fr-FR" dirty="0"/>
            </a:p>
            <a:p>
              <a:pPr algn="ctr"/>
              <a:r>
                <a:rPr lang="fr-FR" dirty="0" smtClean="0"/>
                <a:t>Cellule </a:t>
              </a:r>
              <a:r>
                <a:rPr lang="fr-FR" b="1" dirty="0" err="1" smtClean="0"/>
                <a:t>conductimétrique</a:t>
              </a:r>
              <a:r>
                <a:rPr lang="fr-FR" dirty="0" smtClean="0"/>
                <a:t> dans la solution et </a:t>
              </a:r>
              <a:r>
                <a:rPr lang="fr-FR" b="1" dirty="0" smtClean="0"/>
                <a:t>Agitation</a:t>
              </a:r>
            </a:p>
            <a:p>
              <a:pPr algn="ctr"/>
              <a:endParaRPr lang="fr-FR" b="1" dirty="0" smtClean="0"/>
            </a:p>
            <a:p>
              <a:pPr algn="ctr"/>
              <a:endParaRPr lang="fr-FR" b="1" dirty="0"/>
            </a:p>
            <a:p>
              <a:pPr algn="ctr"/>
              <a:r>
                <a:rPr lang="fr-FR" b="1" dirty="0" smtClean="0"/>
                <a:t>Ajout </a:t>
              </a:r>
              <a:r>
                <a:rPr lang="fr-FR" dirty="0" smtClean="0"/>
                <a:t>du Chlorure de </a:t>
              </a:r>
              <a:r>
                <a:rPr lang="fr-FR" dirty="0" err="1" smtClean="0"/>
                <a:t>tertiobutyle</a:t>
              </a:r>
              <a:r>
                <a:rPr lang="fr-FR" b="1" dirty="0" smtClean="0"/>
                <a:t>, Arrêt de l’agitation</a:t>
              </a:r>
            </a:p>
            <a:p>
              <a:pPr algn="ctr"/>
              <a:endParaRPr lang="fr-FR" b="1" dirty="0" smtClean="0"/>
            </a:p>
            <a:p>
              <a:pPr algn="ctr"/>
              <a:endParaRPr lang="fr-FR" b="1" dirty="0"/>
            </a:p>
            <a:p>
              <a:pPr algn="ctr"/>
              <a:r>
                <a:rPr lang="fr-FR" b="1" dirty="0" smtClean="0"/>
                <a:t>Mesure </a:t>
              </a:r>
              <a:r>
                <a:rPr lang="fr-FR" dirty="0" smtClean="0"/>
                <a:t>de la conductivité en fonction du temps</a:t>
              </a:r>
              <a:endParaRPr lang="fr-FR" dirty="0"/>
            </a:p>
          </p:txBody>
        </p:sp>
        <p:cxnSp>
          <p:nvCxnSpPr>
            <p:cNvPr id="7" name="Connecteur droit avec flèche 6"/>
            <p:cNvCxnSpPr/>
            <p:nvPr/>
          </p:nvCxnSpPr>
          <p:spPr>
            <a:xfrm>
              <a:off x="6126480" y="5330318"/>
              <a:ext cx="0" cy="42500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>
              <a:off x="6126480" y="4503923"/>
              <a:ext cx="0" cy="42500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>
              <a:off x="6126480" y="3626014"/>
              <a:ext cx="0" cy="42500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650A-9155-421D-96DB-BF964770A418}" type="slidenum">
              <a:rPr lang="fr-FR" smtClean="0"/>
              <a:t>5</a:t>
            </a:fld>
            <a:endParaRPr lang="fr-FR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III. Utilisations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Influence sur la cinétique d’une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21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8842947"/>
                  </p:ext>
                </p:extLst>
              </p:nvPr>
            </p:nvGraphicFramePr>
            <p:xfrm>
              <a:off x="1143682" y="1790595"/>
              <a:ext cx="10011999" cy="19768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714"/>
                    <a:gridCol w="1336934"/>
                    <a:gridCol w="1112870"/>
                    <a:gridCol w="1525878"/>
                    <a:gridCol w="909927"/>
                    <a:gridCol w="895929"/>
                    <a:gridCol w="3149747"/>
                  </a:tblGrid>
                  <a:tr h="425260">
                    <a:tc>
                      <a:txBody>
                        <a:bodyPr/>
                        <a:lstStyle/>
                        <a:p>
                          <a:pPr algn="ctr"/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fr-FR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𝐵𝑢</m:t>
                                    </m:r>
                                  </m:e>
                                </m:sPr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</a:rPr>
                                  <m:t>Br</m:t>
                                </m:r>
                              </m:oMath>
                            </m:oMathPara>
                          </a14:m>
                          <a:endParaRPr lang="fr-FR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fr-FR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𝐵𝑢</m:t>
                                    </m:r>
                                  </m:e>
                                </m:sPr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</a:rPr>
                                  <m:t>𝑂𝐻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nor/>
                                      </m:rPr>
                                      <a:rPr lang="fr-FR" sz="2000" b="0" i="0" smtClean="0">
                                        <a:latin typeface="Cambria Math" panose="02040503050406030204" pitchFamily="18" charset="0"/>
                                      </a:rPr>
                                      <m:t>Br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fr-FR" sz="2000" dirty="0"/>
                                      <m:t> 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Conductivité </a:t>
                          </a:r>
                          <a14:m>
                            <m:oMath xmlns:m="http://schemas.openxmlformats.org/officeDocument/2006/math"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lang="fr-FR" sz="2000" b="1" dirty="0" smtClean="0"/>
                        </a:p>
                        <a:p>
                          <a:pPr algn="ctr"/>
                          <a:endParaRPr lang="fr-FR" sz="2000" dirty="0"/>
                        </a:p>
                      </a:txBody>
                      <a:tcPr/>
                    </a:tc>
                  </a:tr>
                  <a:tr h="4252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t = 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excès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2000" dirty="0" smtClean="0"/>
                            <a:t> </a:t>
                          </a:r>
                        </a:p>
                      </a:txBody>
                      <a:tcPr/>
                    </a:tc>
                  </a:tr>
                  <a:tr h="4252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t</a:t>
                          </a:r>
                          <a:r>
                            <a:rPr lang="fr-FR" sz="2000" baseline="0" dirty="0" smtClean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r>
                            <a:rPr lang="fr-FR" sz="2000" baseline="0" dirty="0" smtClean="0"/>
                            <a:t> </a:t>
                          </a:r>
                          <a:r>
                            <a:rPr lang="fr-FR" sz="2000" dirty="0" smtClean="0"/>
                            <a:t>- 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dirty="0" smtClean="0"/>
                            <a:t>excès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λ</m:t>
                                        </m:r>
                                      </m:e>
                                      <m:sub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b>
                                      <m:sup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λ</m:t>
                                        </m:r>
                                      </m:e>
                                      <m:sub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𝐵𝑟</m:t>
                                        </m:r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b>
                                      <m:sup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</a:tr>
                  <a:tr h="42526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dirty="0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fr-FR" sz="2000" i="1" dirty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∞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dirty="0" smtClean="0"/>
                            <a:t>excès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λ</m:t>
                                        </m:r>
                                      </m:e>
                                      <m:sub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𝐻</m:t>
                                        </m:r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b>
                                      <m:sup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λ</m:t>
                                        </m:r>
                                      </m:e>
                                      <m:sub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𝐵𝑟</m:t>
                                        </m:r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b>
                                      <m:sup>
                                        <m:r>
                                          <a:rPr lang="fr-FR" sz="20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fr-FR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fr-FR" sz="2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fr-FR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8842947"/>
                  </p:ext>
                </p:extLst>
              </p:nvPr>
            </p:nvGraphicFramePr>
            <p:xfrm>
              <a:off x="1143682" y="1790595"/>
              <a:ext cx="10011999" cy="19768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714"/>
                    <a:gridCol w="1336934"/>
                    <a:gridCol w="1112870"/>
                    <a:gridCol w="1525878"/>
                    <a:gridCol w="909927"/>
                    <a:gridCol w="895929"/>
                    <a:gridCol w="3149747"/>
                  </a:tblGrid>
                  <a:tr h="701040">
                    <a:tc>
                      <a:txBody>
                        <a:bodyPr/>
                        <a:lstStyle/>
                        <a:p>
                          <a:pPr algn="ctr"/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80909" t="-4310" r="-568636" b="-1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7486" t="-4310" r="-583607" b="-1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32400" t="-4310" r="-327200" b="-1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54000" t="-4310" r="-445333" b="-1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667347" t="-4310" r="-354422" b="-1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8182" t="-4310" r="-774" b="-191379"/>
                          </a:stretch>
                        </a:blipFill>
                      </a:tcPr>
                    </a:tc>
                  </a:tr>
                  <a:tr h="4252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t = 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excès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0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8182" t="-172857" r="-774" b="-217143"/>
                          </a:stretch>
                        </a:blipFill>
                      </a:tcPr>
                    </a:tc>
                  </a:tr>
                  <a:tr h="4252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t</a:t>
                          </a:r>
                          <a:r>
                            <a:rPr lang="fr-FR" sz="2000" baseline="0" dirty="0" smtClean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r>
                            <a:rPr lang="fr-FR" sz="2000" baseline="0" dirty="0" smtClean="0"/>
                            <a:t> </a:t>
                          </a:r>
                          <a:r>
                            <a:rPr lang="fr-FR" sz="2000" dirty="0" smtClean="0"/>
                            <a:t>- 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dirty="0" smtClean="0"/>
                            <a:t>excès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x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8182" t="-272857" r="-774" b="-117143"/>
                          </a:stretch>
                        </a:blipFill>
                      </a:tcPr>
                    </a:tc>
                  </a:tr>
                  <a:tr h="4252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65" t="-372857" r="-831073" b="-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80909" t="-372857" r="-568636" b="-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000" dirty="0" smtClean="0"/>
                            <a:t>excès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a</a:t>
                          </a:r>
                          <a:endParaRPr lang="fr-FR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18182" t="-372857" r="-774" b="-1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437287" y="4027616"/>
                <a:ext cx="7424788" cy="2117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 smtClean="0"/>
                  <a:t>Pour une réaction d’ordre 1 par rapport au bromure de tertio butyle : </a:t>
                </a:r>
              </a:p>
              <a:p>
                <a:endParaRPr lang="fr-FR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 dirty="0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fr-FR" sz="2000" i="1" dirty="0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fr-FR" sz="2000" b="0" i="1" dirty="0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0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Pre>
                            <m:sPre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𝐵𝑢</m:t>
                              </m:r>
                            </m:e>
                          </m:sPr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𝐵𝑟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fr-FR" sz="2000" b="0" dirty="0" smtClean="0"/>
              </a:p>
              <a:p>
                <a:endParaRPr lang="fr-FR" sz="2000" dirty="0" smtClean="0"/>
              </a:p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00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num>
                          <m:den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𝑘𝑡</m:t>
                        </m:r>
                      </m:e>
                    </m:func>
                  </m:oMath>
                </a14:m>
                <a:r>
                  <a:rPr lang="fr-FR" sz="2000" dirty="0" smtClean="0"/>
                  <a:t>	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00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fr-FR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b>
                            </m:s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𝑘𝑡</m:t>
                        </m:r>
                      </m:e>
                    </m:func>
                  </m:oMath>
                </a14:m>
                <a:endParaRPr lang="fr-FR" sz="2000" dirty="0"/>
              </a:p>
              <a:p>
                <a:endParaRPr lang="fr-FR" sz="2000" dirty="0" smtClean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287" y="4027616"/>
                <a:ext cx="7424788" cy="2117375"/>
              </a:xfrm>
              <a:prstGeom prst="rect">
                <a:avLst/>
              </a:prstGeom>
              <a:blipFill rotWithShape="0">
                <a:blip r:embed="rId3"/>
                <a:stretch>
                  <a:fillRect l="-903" t="-17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650A-9155-421D-96DB-BF964770A418}" type="slidenum">
              <a:rPr lang="fr-FR" smtClean="0"/>
              <a:t>6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III. Utilisations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Influence sur la cinétique d’une réaction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78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7760" y="637430"/>
            <a:ext cx="5734692" cy="5388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158833" y="2492308"/>
            <a:ext cx="61432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Fiole jaugée </a:t>
            </a:r>
            <a:r>
              <a:rPr lang="fr-FR" dirty="0" smtClean="0"/>
              <a:t>100 </a:t>
            </a:r>
            <a:r>
              <a:rPr lang="fr-FR" dirty="0" err="1" smtClean="0"/>
              <a:t>mL</a:t>
            </a:r>
            <a:r>
              <a:rPr lang="fr-FR" dirty="0" smtClean="0"/>
              <a:t> : 0,2 g de I</a:t>
            </a:r>
            <a:r>
              <a:rPr lang="fr-FR" baseline="-25000" dirty="0" smtClean="0"/>
              <a:t>2</a:t>
            </a:r>
            <a:r>
              <a:rPr lang="fr-FR" dirty="0" smtClean="0"/>
              <a:t> dans du cyclohexane</a:t>
            </a:r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b="1" dirty="0" smtClean="0"/>
              <a:t>Erlenmeyer</a:t>
            </a:r>
            <a:r>
              <a:rPr lang="fr-FR" dirty="0" smtClean="0"/>
              <a:t> : 20 </a:t>
            </a:r>
            <a:r>
              <a:rPr lang="fr-FR" dirty="0" err="1" smtClean="0"/>
              <a:t>mL</a:t>
            </a:r>
            <a:r>
              <a:rPr lang="fr-FR" dirty="0" smtClean="0"/>
              <a:t> de la solution précédente + 200 </a:t>
            </a:r>
            <a:r>
              <a:rPr lang="fr-FR" dirty="0" err="1" smtClean="0"/>
              <a:t>mL</a:t>
            </a:r>
            <a:r>
              <a:rPr lang="fr-FR" dirty="0" smtClean="0"/>
              <a:t> d’eau</a:t>
            </a:r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b="1" dirty="0" smtClean="0"/>
              <a:t>Agitation</a:t>
            </a:r>
            <a:r>
              <a:rPr lang="fr-FR" dirty="0" smtClean="0"/>
              <a:t> pendant 30 min</a:t>
            </a:r>
          </a:p>
          <a:p>
            <a:pPr algn="ctr"/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b="1" dirty="0" smtClean="0"/>
              <a:t>Ampoule à décanter</a:t>
            </a:r>
            <a:endParaRPr lang="fr-FR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3228296" y="2920489"/>
            <a:ext cx="0" cy="42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/>
          <p:cNvCxnSpPr/>
          <p:nvPr/>
        </p:nvCxnSpPr>
        <p:spPr>
          <a:xfrm>
            <a:off x="3228297" y="3703184"/>
            <a:ext cx="0" cy="42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3230444" y="4538164"/>
            <a:ext cx="0" cy="42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4650A-9155-421D-96DB-BF964770A418}" type="slidenum">
              <a:rPr lang="fr-FR" smtClean="0"/>
              <a:t>7</a:t>
            </a:fld>
            <a:endParaRPr lang="fr-FR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III. Utilisations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Extraction liquide-liquide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2" name="Espace réservé du contenu 4"/>
          <p:cNvSpPr txBox="1">
            <a:spLocks/>
          </p:cNvSpPr>
          <p:nvPr/>
        </p:nvSpPr>
        <p:spPr>
          <a:xfrm>
            <a:off x="-1" y="6441465"/>
            <a:ext cx="10836323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900" dirty="0" smtClean="0">
                <a:solidFill>
                  <a:schemeClr val="bg1"/>
                </a:solidFill>
              </a:rPr>
              <a:t>Technique de l’extraction liquide-liquide (</a:t>
            </a:r>
            <a:r>
              <a:rPr lang="fr-FR" sz="1900" i="1" dirty="0" smtClean="0">
                <a:solidFill>
                  <a:schemeClr val="bg1"/>
                </a:solidFill>
              </a:rPr>
              <a:t>Techniques expérimentales en chimie</a:t>
            </a:r>
            <a:r>
              <a:rPr lang="fr-FR" sz="1900" dirty="0" smtClean="0">
                <a:solidFill>
                  <a:schemeClr val="bg1"/>
                </a:solidFill>
              </a:rPr>
              <a:t>, A.-S. Bernard et al., </a:t>
            </a:r>
            <a:r>
              <a:rPr lang="fr-FR" sz="1900" dirty="0" err="1" smtClean="0">
                <a:solidFill>
                  <a:schemeClr val="bg1"/>
                </a:solidFill>
              </a:rPr>
              <a:t>Dunod</a:t>
            </a:r>
            <a:r>
              <a:rPr lang="fr-FR" sz="1900" dirty="0" smtClean="0">
                <a:solidFill>
                  <a:schemeClr val="bg1"/>
                </a:solidFill>
              </a:rPr>
              <a:t>)</a:t>
            </a:r>
            <a:endParaRPr lang="fr-FR" sz="1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58390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969</TotalTime>
  <Words>358</Words>
  <Application>Microsoft Office PowerPoint</Application>
  <PresentationFormat>Grand écran</PresentationFormat>
  <Paragraphs>157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LC16 - Solvants</vt:lpstr>
      <vt:lpstr>I. Modifications macroscopiques des molécules  3. Différents types de réaction</vt:lpstr>
      <vt:lpstr>II. Mélanges  3. Coefficient de partage</vt:lpstr>
      <vt:lpstr>II. Mélanges  3. Coefficient de partage</vt:lpstr>
      <vt:lpstr>III. Utilisations  1. Influence sur la cinétique d’une réaction</vt:lpstr>
      <vt:lpstr>III. Utilisations  1. Influence sur la cinétique d’une réaction</vt:lpstr>
      <vt:lpstr>III. Utilisations  2. Extraction liquide-liquide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18</cp:revision>
  <dcterms:created xsi:type="dcterms:W3CDTF">2019-02-02T09:11:16Z</dcterms:created>
  <dcterms:modified xsi:type="dcterms:W3CDTF">2019-05-14T13:47:50Z</dcterms:modified>
</cp:coreProperties>
</file>