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6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09/05/2019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09/05/2019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09/05/2019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09/05/2019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09/05/2019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09/05/2019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09/05/2019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09/05/2019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09/05/2019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09/05/2019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09/05/2019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09/05/2019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09/05/2019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09/05/2019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MP17 - Métaux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0" y="6441464"/>
            <a:ext cx="12192000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Propriétés mécaniques des métaux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Modules d’Young de quelques solides usuels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Espace réservé du contenu 3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709987668"/>
                  </p:ext>
                </p:extLst>
              </p:nvPr>
            </p:nvGraphicFramePr>
            <p:xfrm>
              <a:off x="2833116" y="2019872"/>
              <a:ext cx="6597487" cy="405059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506046"/>
                    <a:gridCol w="2016981"/>
                    <a:gridCol w="2074460"/>
                  </a:tblGrid>
                  <a:tr h="65182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Types de matériaux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Matériaux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Module d’Young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(en </a:t>
                          </a:r>
                          <a:r>
                            <a:rPr lang="fr-FR" dirty="0" err="1" smtClean="0"/>
                            <a:t>Gpa</a:t>
                          </a:r>
                          <a:r>
                            <a:rPr lang="fr-FR" dirty="0" smtClean="0"/>
                            <a:t>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377642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Métaux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Fer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196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7642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Or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76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7642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Tungstène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406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7642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Biomatériaux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Bois (Chêne)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7642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Vertèbre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0,2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7642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Soie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7642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Autres matériaux</a:t>
                          </a:r>
                          <a:r>
                            <a:rPr lang="fr-FR" b="0" baseline="0" dirty="0" smtClean="0"/>
                            <a:t> à fort module d’Young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Email dentaire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82,5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7642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Fibre de Carbone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600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7642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Espace réservé du contenu 3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709987668"/>
                  </p:ext>
                </p:extLst>
              </p:nvPr>
            </p:nvGraphicFramePr>
            <p:xfrm>
              <a:off x="2833116" y="2019872"/>
              <a:ext cx="6597487" cy="405059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506046"/>
                    <a:gridCol w="2016981"/>
                    <a:gridCol w="2074460"/>
                  </a:tblGrid>
                  <a:tr h="65182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Types de matériaux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Matériaux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Module d’Young</a:t>
                          </a:r>
                        </a:p>
                        <a:p>
                          <a:pPr algn="ctr"/>
                          <a:r>
                            <a:rPr lang="fr-FR" dirty="0" smtClean="0"/>
                            <a:t>(en </a:t>
                          </a:r>
                          <a:r>
                            <a:rPr lang="fr-FR" dirty="0" err="1" smtClean="0"/>
                            <a:t>Gpa</a:t>
                          </a:r>
                          <a:r>
                            <a:rPr lang="fr-FR" dirty="0" smtClean="0"/>
                            <a:t>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377642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Métaux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Fer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8182" t="-179032" r="-1173" b="-824194"/>
                          </a:stretch>
                        </a:blipFill>
                      </a:tcPr>
                    </a:tc>
                  </a:tr>
                  <a:tr h="377642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Or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8182" t="-279032" r="-1173" b="-724194"/>
                          </a:stretch>
                        </a:blipFill>
                      </a:tcPr>
                    </a:tc>
                  </a:tr>
                  <a:tr h="377642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Tungstène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8182" t="-379032" r="-1173" b="-624194"/>
                          </a:stretch>
                        </a:blipFill>
                      </a:tcPr>
                    </a:tc>
                  </a:tr>
                  <a:tr h="377642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Biomatériaux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Bois (Chêne)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8182" t="-479032" r="-1173" b="-524194"/>
                          </a:stretch>
                        </a:blipFill>
                      </a:tcPr>
                    </a:tc>
                  </a:tr>
                  <a:tr h="377642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Vertèbre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8182" t="-579032" r="-1173" b="-424194"/>
                          </a:stretch>
                        </a:blipFill>
                      </a:tcPr>
                    </a:tc>
                  </a:tr>
                  <a:tr h="377642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Soie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8182" t="-679032" r="-1173" b="-324194"/>
                          </a:stretch>
                        </a:blipFill>
                      </a:tcPr>
                    </a:tc>
                  </a:tr>
                  <a:tr h="377642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Autres matériaux</a:t>
                          </a:r>
                          <a:r>
                            <a:rPr lang="fr-FR" b="0" baseline="0" dirty="0" smtClean="0"/>
                            <a:t> à fort module d’Young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Email dentaire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8182" t="-779032" r="-1173" b="-224194"/>
                          </a:stretch>
                        </a:blipFill>
                      </a:tcPr>
                    </a:tc>
                  </a:tr>
                  <a:tr h="377642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Fibre de Carbone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8182" t="-879032" r="-1173" b="-124194"/>
                          </a:stretch>
                        </a:blipFill>
                      </a:tcPr>
                    </a:tc>
                  </a:tr>
                  <a:tr h="377642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18182" t="-979032" r="-1173" b="-2419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Propriétés électriques des métaux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2170855"/>
                  </p:ext>
                </p:extLst>
              </p:nvPr>
            </p:nvGraphicFramePr>
            <p:xfrm>
              <a:off x="2762306" y="2261863"/>
              <a:ext cx="6728347" cy="3505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344419"/>
                    <a:gridCol w="1904269"/>
                    <a:gridCol w="2479659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Type de matériau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Matériau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Résistivité électrique (</a:t>
                          </a:r>
                          <a14:m>
                            <m:oMath xmlns:m="http://schemas.openxmlformats.org/officeDocument/2006/math">
                              <m:r>
                                <a:rPr lang="fr-FR" b="1" i="0" smtClean="0">
                                  <a:latin typeface="Cambria Math" panose="02040503050406030204" pitchFamily="18" charset="0"/>
                                </a:rPr>
                                <m:t>𝛀</m:t>
                              </m:r>
                              <m:r>
                                <a:rPr lang="fr-FR" b="1" i="0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fr-FR" b="1" i="0" smtClean="0">
                                  <a:latin typeface="Cambria Math" panose="02040503050406030204" pitchFamily="18" charset="0"/>
                                </a:rPr>
                                <m:t>𝐦</m:t>
                              </m:r>
                            </m:oMath>
                          </a14:m>
                          <a:r>
                            <a:rPr lang="fr-FR" dirty="0" smtClean="0"/>
                            <a:t>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Métaux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Cuivre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17×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Platine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111×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Or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22×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Conducteur</a:t>
                          </a:r>
                          <a:r>
                            <a:rPr lang="fr-FR" b="0" baseline="0" dirty="0" smtClean="0"/>
                            <a:t> non métallique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Carbone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40×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Isolants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Eau pure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1,8×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Verre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~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Polystyrène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~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2170855"/>
                  </p:ext>
                </p:extLst>
              </p:nvPr>
            </p:nvGraphicFramePr>
            <p:xfrm>
              <a:off x="2762306" y="2261863"/>
              <a:ext cx="6728347" cy="3505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344419"/>
                    <a:gridCol w="1904269"/>
                    <a:gridCol w="2479659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Type de matériau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Matériau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71499" t="-4762" r="-1229" b="-462857"/>
                          </a:stretch>
                        </a:blipFill>
                      </a:tcPr>
                    </a:tc>
                  </a:tr>
                  <a:tr h="370840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Métaux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Cuivre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71499" t="-180328" r="-1229" b="-696721"/>
                          </a:stretch>
                        </a:blipFill>
                      </a:tcPr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Platine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71499" t="-280328" r="-1229" b="-596721"/>
                          </a:stretch>
                        </a:blipFill>
                      </a:tcPr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Or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71499" t="-380328" r="-1229" b="-496721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Conducteur</a:t>
                          </a:r>
                          <a:r>
                            <a:rPr lang="fr-FR" b="0" baseline="0" dirty="0" smtClean="0"/>
                            <a:t> non métallique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Carbone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71499" t="-279048" r="-1229" b="-188571"/>
                          </a:stretch>
                        </a:blipFill>
                      </a:tcPr>
                    </a:tc>
                  </a:tr>
                  <a:tr h="370840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fr-FR" b="0" dirty="0" smtClean="0"/>
                            <a:t>Isolants</a:t>
                          </a:r>
                          <a:endParaRPr lang="fr-FR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Eau pure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71499" t="-652459" r="-1229" b="-224590"/>
                          </a:stretch>
                        </a:blipFill>
                      </a:tcPr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Verre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71499" t="-752459" r="-1229" b="-124590"/>
                          </a:stretch>
                        </a:blipFill>
                      </a:tcPr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Polystyrène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71499" t="-852459" r="-1229" b="-245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Résistivité électrique de divers matériaux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058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Espace réservé du contenu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02930413"/>
                  </p:ext>
                </p:extLst>
              </p:nvPr>
            </p:nvGraphicFramePr>
            <p:xfrm>
              <a:off x="1145893" y="2778533"/>
              <a:ext cx="10066590" cy="2603440"/>
            </p:xfrm>
            <a:graphic>
              <a:graphicData uri="http://schemas.openxmlformats.org/drawingml/2006/table">
                <a:tbl>
                  <a:tblPr firstRow="1" firstCol="1">
                    <a:tableStyleId>{5C22544A-7EE6-4342-B048-85BDC9FD1C3A}</a:tableStyleId>
                  </a:tblPr>
                  <a:tblGrid>
                    <a:gridCol w="2013318"/>
                    <a:gridCol w="2013318"/>
                    <a:gridCol w="2013318"/>
                    <a:gridCol w="2013318"/>
                    <a:gridCol w="2013318"/>
                  </a:tblGrid>
                  <a:tr h="371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Matériau étudié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aseline="0" smtClean="0">
                                    <a:latin typeface="Cambria Math" panose="02040503050406030204" pitchFamily="18" charset="0"/>
                                  </a:rPr>
                                  <m:t>𝝀</m:t>
                                </m:r>
                                <m:r>
                                  <a:rPr lang="fr-FR" baseline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baseline="0" smtClean="0">
                                    <a:latin typeface="Cambria Math" panose="02040503050406030204" pitchFamily="18" charset="0"/>
                                  </a:rPr>
                                  <m:t>𝐖</m:t>
                                </m:r>
                                <m:r>
                                  <a:rPr lang="fr-FR" baseline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aseline="0" smtClean="0">
                                        <a:latin typeface="Cambria Math" panose="02040503050406030204" pitchFamily="18" charset="0"/>
                                      </a:rPr>
                                      <m:t>𝐦</m:t>
                                    </m:r>
                                  </m:e>
                                  <m:sup>
                                    <m:r>
                                      <a:rPr lang="fr-FR" baseline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baseline="0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fr-FR" baseline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aseline="0" smtClean="0">
                                        <a:latin typeface="Cambria Math" panose="02040503050406030204" pitchFamily="18" charset="0"/>
                                      </a:rPr>
                                      <m:t>𝐊</m:t>
                                    </m:r>
                                  </m:e>
                                  <m:sup>
                                    <m:r>
                                      <a:rPr lang="fr-FR" baseline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baseline="0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fr-FR" baseline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𝝆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𝒌𝒈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𝑱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𝒈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𝑲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𝑫</m:t>
                                </m:r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p>
                                </m:sSup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1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Cuivre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800" b="0" i="1" kern="1200" dirty="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386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8 920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i="1" dirty="0" smtClean="0">
                                    <a:latin typeface="Cambria Math" panose="02040503050406030204" pitchFamily="18" charset="0"/>
                                  </a:rPr>
                                  <m:t>385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1,12.</m:t>
                                </m:r>
                                <m:sSup>
                                  <m:sSupPr>
                                    <m:ctrlP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192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Métal</a:t>
                          </a:r>
                          <a:endParaRPr lang="fr-FR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 rowSpan="4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 à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 rowSpan="5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−5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 à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1920"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−7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 à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−6</m:t>
                                  </m:r>
                                </m:sup>
                              </m:sSup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192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Solide ou liquide usuel</a:t>
                          </a:r>
                          <a:endParaRPr lang="fr-FR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</a:tr>
                  <a:tr h="371920"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−5</m:t>
                                  </m:r>
                                </m:sup>
                              </m:sSup>
                            </m:oMath>
                          </a14:m>
                          <a:r>
                            <a:rPr lang="fr-FR" dirty="0" smtClean="0"/>
                            <a:t> à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71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Gaz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Espace réservé du contenu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02930413"/>
                  </p:ext>
                </p:extLst>
              </p:nvPr>
            </p:nvGraphicFramePr>
            <p:xfrm>
              <a:off x="1145893" y="2778533"/>
              <a:ext cx="10066590" cy="2603440"/>
            </p:xfrm>
            <a:graphic>
              <a:graphicData uri="http://schemas.openxmlformats.org/drawingml/2006/table">
                <a:tbl>
                  <a:tblPr firstRow="1" firstCol="1">
                    <a:tableStyleId>{5C22544A-7EE6-4342-B048-85BDC9FD1C3A}</a:tableStyleId>
                  </a:tblPr>
                  <a:tblGrid>
                    <a:gridCol w="2013318"/>
                    <a:gridCol w="2013318"/>
                    <a:gridCol w="2013318"/>
                    <a:gridCol w="2013318"/>
                    <a:gridCol w="2013318"/>
                  </a:tblGrid>
                  <a:tr h="371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Matériau étudié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606" t="-6557" r="-301818" b="-6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6557" r="-200906" b="-6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0909" t="-6557" r="-101515" b="-6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99698" t="-6557" r="-1208" b="-626230"/>
                          </a:stretch>
                        </a:blipFill>
                      </a:tcPr>
                    </a:tc>
                  </a:tr>
                  <a:tr h="371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Cuivre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606" t="-106557" r="-301818" b="-5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106557" r="-200906" b="-5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0909" t="-106557" r="-101515" b="-5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99698" t="-106557" r="-1208" b="-526230"/>
                          </a:stretch>
                        </a:blipFill>
                      </a:tcPr>
                    </a:tc>
                  </a:tr>
                  <a:tr h="37192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Métal</a:t>
                          </a:r>
                          <a:endParaRPr lang="fr-FR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606" t="-102439" r="-301818" b="-160976"/>
                          </a:stretch>
                        </a:blipFill>
                      </a:tcPr>
                    </a:tc>
                    <a:tc row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51429" r="-200906" b="-31020"/>
                          </a:stretch>
                        </a:blipFill>
                      </a:tcPr>
                    </a:tc>
                    <a:tc rowSpan="5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0909" t="-41176" r="-101515" b="-49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99698" t="-206557" r="-1208" b="-426230"/>
                          </a:stretch>
                        </a:blipFill>
                      </a:tcPr>
                    </a:tc>
                  </a:tr>
                  <a:tr h="371920"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99698" t="-152033" r="-1208" b="-111382"/>
                          </a:stretch>
                        </a:blipFill>
                      </a:tcPr>
                    </a:tc>
                  </a:tr>
                  <a:tr h="37192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Solide ou liquide usuel</a:t>
                          </a:r>
                          <a:endParaRPr lang="fr-FR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606" t="-204098" r="-301818" b="-62295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</a:tr>
                  <a:tr h="371920"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99698" t="-254098" r="-1208" b="-12295"/>
                          </a:stretch>
                        </a:blipFill>
                      </a:tcPr>
                    </a:tc>
                  </a:tr>
                  <a:tr h="371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Gaz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606" t="-608197" r="-30181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000" t="-608197" r="-200906" b="-2459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III. Propriétés thermiques des métaux</a:t>
            </a:r>
            <a:endParaRPr lang="fr-FR" sz="32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-1" y="6441465"/>
                <a:ext cx="10795379" cy="416536"/>
              </a:xfrm>
            </p:spPr>
            <p:txBody>
              <a:bodyPr>
                <a:normAutofit/>
              </a:bodyPr>
              <a:lstStyle/>
              <a:p>
                <a:r>
                  <a:rPr lang="fr-FR" dirty="0" smtClean="0">
                    <a:solidFill>
                      <a:schemeClr val="bg1"/>
                    </a:solidFill>
                  </a:rPr>
                  <a:t>Ordres de grandeur de la conductivité thermique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 et de la diffusivité thermique 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lang="fr-FR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fr-FR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-1" y="6441465"/>
                <a:ext cx="10795379" cy="416536"/>
              </a:xfrm>
              <a:blipFill rotWithShape="0">
                <a:blip r:embed="rId3"/>
                <a:stretch>
                  <a:fillRect l="-565" t="-16176" b="-147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9041350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604</TotalTime>
  <Words>195</Words>
  <Application>Microsoft Office PowerPoint</Application>
  <PresentationFormat>Grand écran</PresentationFormat>
  <Paragraphs>80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MP17 - Métaux</vt:lpstr>
      <vt:lpstr>I. Propriétés mécaniques des métaux</vt:lpstr>
      <vt:lpstr>II. Propriétés électriques des métaux</vt:lpstr>
      <vt:lpstr>III. Propriétés thermiques des métaux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16</cp:revision>
  <cp:lastPrinted>2019-05-09T15:34:37Z</cp:lastPrinted>
  <dcterms:created xsi:type="dcterms:W3CDTF">2019-02-02T09:11:16Z</dcterms:created>
  <dcterms:modified xsi:type="dcterms:W3CDTF">2019-05-09T15:35:56Z</dcterms:modified>
</cp:coreProperties>
</file>