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6" r:id="rId3"/>
    <p:sldId id="268" r:id="rId4"/>
    <p:sldId id="267" r:id="rId5"/>
    <p:sldId id="26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05/06/2019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0.pn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5.sv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61171" cy="3566160"/>
          </a:xfrm>
        </p:spPr>
        <p:txBody>
          <a:bodyPr>
            <a:normAutofit/>
          </a:bodyPr>
          <a:lstStyle/>
          <a:p>
            <a:r>
              <a:rPr lang="fr-FR" sz="6600" dirty="0" smtClean="0"/>
              <a:t>LP49 </a:t>
            </a:r>
            <a:r>
              <a:rPr lang="fr-FR" sz="6600" dirty="0" smtClean="0"/>
              <a:t>– </a:t>
            </a:r>
            <a:r>
              <a:rPr lang="fr-FR" sz="6600" dirty="0" smtClean="0"/>
              <a:t>Oscillateurs; portraits de phase et non-linéarités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9900" y="27296"/>
            <a:ext cx="11113160" cy="6267705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4538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que 2">
            <a:extLst>
              <a:ext uri="{FF2B5EF4-FFF2-40B4-BE49-F238E27FC236}">
                <a16:creationId xmlns:a16="http://schemas.microsoft.com/office/drawing/2014/main" xmlns="" id="{6A5D971B-81EC-44F0-B41A-CB3C9A1FEB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185637" y="663979"/>
            <a:ext cx="9804057" cy="56578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3651009" y="4125368"/>
                <a:ext cx="5498043" cy="1412887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 smtClean="0"/>
                  <a:t>Le fil reliant un bout à l’autre du circuit impose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̈"/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fr-FR" sz="2000" b="0" dirty="0" smtClean="0"/>
              </a:p>
              <a:p>
                <a:r>
                  <a:rPr lang="fr-FR" sz="2000" dirty="0" smtClean="0"/>
                  <a:t>On modélise donc bien l’équation habituelle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  <m:acc>
                            <m:accPr>
                              <m:chr m:val="̈"/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acc>
                          <m:r>
                            <a:rPr lang="fr-FR" sz="2000" i="1" dirty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2000" i="1" dirty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fr-FR" sz="2000" i="1" dirty="0">
                              <a:latin typeface="Cambria Math" panose="02040503050406030204" pitchFamily="18" charset="0"/>
                            </a:rPr>
                            <m:t>=0</m:t>
                          </m:r>
                          <m:r>
                            <m:rPr>
                              <m:nor/>
                            </m:rPr>
                            <a:rPr lang="fr-FR" sz="2000" dirty="0"/>
                            <m:t> </m:t>
                          </m:r>
                        </m:e>
                      </m:borderBox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009" y="4125368"/>
                <a:ext cx="5498043" cy="1412887"/>
              </a:xfrm>
              <a:prstGeom prst="rect">
                <a:avLst/>
              </a:prstGeom>
              <a:blipFill rotWithShape="0">
                <a:blip r:embed="rId5"/>
                <a:stretch>
                  <a:fillRect l="-992" t="-1688"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CD85BA38-24A7-4D36-8FBA-F117AE3FF9B2}"/>
              </a:ext>
            </a:extLst>
          </p:cNvPr>
          <p:cNvSpPr/>
          <p:nvPr/>
        </p:nvSpPr>
        <p:spPr>
          <a:xfrm>
            <a:off x="1563610" y="793003"/>
            <a:ext cx="3014663" cy="2660509"/>
          </a:xfrm>
          <a:prstGeom prst="rect">
            <a:avLst/>
          </a:prstGeom>
          <a:noFill/>
          <a:ln w="38100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7EC3F834-BED5-4CBE-8FB4-5FCBD0FBFC68}"/>
              </a:ext>
            </a:extLst>
          </p:cNvPr>
          <p:cNvSpPr/>
          <p:nvPr/>
        </p:nvSpPr>
        <p:spPr>
          <a:xfrm>
            <a:off x="4726017" y="799826"/>
            <a:ext cx="3348031" cy="2666190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43696295-0A79-4D52-BE78-62DEFE4DD1AD}"/>
              </a:ext>
            </a:extLst>
          </p:cNvPr>
          <p:cNvSpPr/>
          <p:nvPr/>
        </p:nvSpPr>
        <p:spPr>
          <a:xfrm>
            <a:off x="8191052" y="799826"/>
            <a:ext cx="2887503" cy="2660509"/>
          </a:xfrm>
          <a:prstGeom prst="rect">
            <a:avLst/>
          </a:prstGeom>
          <a:noFill/>
          <a:ln w="38100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xmlns="" id="{CE54D7EA-1844-4B8E-ABA0-5138116819E9}"/>
              </a:ext>
            </a:extLst>
          </p:cNvPr>
          <p:cNvSpPr txBox="1"/>
          <p:nvPr/>
        </p:nvSpPr>
        <p:spPr>
          <a:xfrm>
            <a:off x="2261680" y="146290"/>
            <a:ext cx="161852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92D050"/>
                </a:solidFill>
              </a:rPr>
              <a:t>Intégrateur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xmlns="" id="{48756C0C-BEC8-4F14-A137-33520FA1A6BA}"/>
              </a:ext>
            </a:extLst>
          </p:cNvPr>
          <p:cNvSpPr txBox="1"/>
          <p:nvPr/>
        </p:nvSpPr>
        <p:spPr>
          <a:xfrm>
            <a:off x="8825542" y="146290"/>
            <a:ext cx="161852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92D050"/>
                </a:solidFill>
              </a:rPr>
              <a:t>Intégrateur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xmlns="" id="{2116A009-5187-40CE-9181-9D2C771DEB07}"/>
              </a:ext>
            </a:extLst>
          </p:cNvPr>
          <p:cNvSpPr txBox="1"/>
          <p:nvPr/>
        </p:nvSpPr>
        <p:spPr>
          <a:xfrm>
            <a:off x="5708079" y="136480"/>
            <a:ext cx="1383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B0F0"/>
                </a:solidFill>
              </a:rPr>
              <a:t>Inverseur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/>
              <p:cNvSpPr txBox="1"/>
              <p:nvPr/>
            </p:nvSpPr>
            <p:spPr>
              <a:xfrm>
                <a:off x="404740" y="1006670"/>
                <a:ext cx="723332" cy="4098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fr-FR" sz="2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p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acc>
                        <m:accPr>
                          <m:chr m:val="̈"/>
                          <m:ctrlPr>
                            <a:rPr lang="fr-FR" sz="20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acc>
                    </m:oMath>
                  </m:oMathPara>
                </a14:m>
                <a:endParaRPr lang="fr-FR" sz="2000" b="1" dirty="0" smtClean="0"/>
              </a:p>
            </p:txBody>
          </p:sp>
        </mc:Choice>
        <mc:Fallback xmlns="">
          <p:sp>
            <p:nvSpPr>
              <p:cNvPr id="33" name="ZoneText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740" y="1006670"/>
                <a:ext cx="723332" cy="409856"/>
              </a:xfrm>
              <a:prstGeom prst="rect">
                <a:avLst/>
              </a:prstGeom>
              <a:blipFill rotWithShape="0">
                <a:blip r:embed="rId6"/>
                <a:stretch>
                  <a:fillRect r="-470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Ellipse 33"/>
          <p:cNvSpPr/>
          <p:nvPr/>
        </p:nvSpPr>
        <p:spPr>
          <a:xfrm>
            <a:off x="1111216" y="1430174"/>
            <a:ext cx="148842" cy="14648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/>
              <p:cNvSpPr txBox="1"/>
              <p:nvPr/>
            </p:nvSpPr>
            <p:spPr>
              <a:xfrm>
                <a:off x="3953921" y="965726"/>
                <a:ext cx="590785" cy="4098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̇"/>
                          <m:ctrlPr>
                            <a:rPr lang="fr-FR" sz="20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acc>
                    </m:oMath>
                  </m:oMathPara>
                </a14:m>
                <a:endParaRPr lang="fr-FR" sz="2000" b="1" dirty="0" smtClean="0"/>
              </a:p>
            </p:txBody>
          </p:sp>
        </mc:Choice>
        <mc:Fallback xmlns="">
          <p:sp>
            <p:nvSpPr>
              <p:cNvPr id="35" name="ZoneText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3921" y="965726"/>
                <a:ext cx="590785" cy="409856"/>
              </a:xfrm>
              <a:prstGeom prst="rect">
                <a:avLst/>
              </a:prstGeom>
              <a:blipFill rotWithShape="0">
                <a:blip r:embed="rId7"/>
                <a:stretch>
                  <a:fillRect r="-20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/>
              <p:cNvSpPr txBox="1"/>
              <p:nvPr/>
            </p:nvSpPr>
            <p:spPr>
              <a:xfrm>
                <a:off x="7369791" y="935376"/>
                <a:ext cx="690609" cy="4098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̇"/>
                          <m:ctrlPr>
                            <a:rPr lang="fr-FR" sz="20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acc>
                    </m:oMath>
                  </m:oMathPara>
                </a14:m>
                <a:endParaRPr lang="fr-FR" sz="2000" b="1" dirty="0" smtClean="0"/>
              </a:p>
            </p:txBody>
          </p:sp>
        </mc:Choice>
        <mc:Fallback xmlns="">
          <p:sp>
            <p:nvSpPr>
              <p:cNvPr id="36" name="ZoneText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9791" y="935376"/>
                <a:ext cx="690609" cy="409856"/>
              </a:xfrm>
              <a:prstGeom prst="rect">
                <a:avLst/>
              </a:prstGeom>
              <a:blipFill rotWithShape="0">
                <a:blip r:embed="rId8"/>
                <a:stretch>
                  <a:fillRect r="-123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Espace réservé du contenu 4"/>
          <p:cNvSpPr txBox="1">
            <a:spLocks/>
          </p:cNvSpPr>
          <p:nvPr/>
        </p:nvSpPr>
        <p:spPr>
          <a:xfrm>
            <a:off x="60050" y="6434079"/>
            <a:ext cx="10795379" cy="416536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Calibri" panose="020F0502020204030204" pitchFamily="34" charset="0"/>
              <a:buNone/>
            </a:pPr>
            <a:r>
              <a:rPr lang="fr-FR" dirty="0" smtClean="0">
                <a:solidFill>
                  <a:schemeClr val="bg1"/>
                </a:solidFill>
              </a:rPr>
              <a:t>Modèle électrique de l’oscillateur harmonique</a:t>
            </a:r>
            <a:endParaRPr lang="fr-FR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761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/>
      <p:bldP spid="31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que 2">
            <a:extLst>
              <a:ext uri="{FF2B5EF4-FFF2-40B4-BE49-F238E27FC236}">
                <a16:creationId xmlns:a16="http://schemas.microsoft.com/office/drawing/2014/main" xmlns="" id="{6A5D971B-81EC-44F0-B41A-CB3C9A1FEB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183850" y="645059"/>
            <a:ext cx="9804070" cy="565784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D85BA38-24A7-4D36-8FBA-F117AE3FF9B2}"/>
              </a:ext>
            </a:extLst>
          </p:cNvPr>
          <p:cNvSpPr/>
          <p:nvPr/>
        </p:nvSpPr>
        <p:spPr>
          <a:xfrm>
            <a:off x="1563610" y="806651"/>
            <a:ext cx="3014663" cy="2660509"/>
          </a:xfrm>
          <a:prstGeom prst="rect">
            <a:avLst/>
          </a:prstGeom>
          <a:noFill/>
          <a:ln w="38100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EC3F834-BED5-4CBE-8FB4-5FCBD0FBFC68}"/>
              </a:ext>
            </a:extLst>
          </p:cNvPr>
          <p:cNvSpPr/>
          <p:nvPr/>
        </p:nvSpPr>
        <p:spPr>
          <a:xfrm>
            <a:off x="4726017" y="813474"/>
            <a:ext cx="3348031" cy="2666190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3696295-0A79-4D52-BE78-62DEFE4DD1AD}"/>
              </a:ext>
            </a:extLst>
          </p:cNvPr>
          <p:cNvSpPr/>
          <p:nvPr/>
        </p:nvSpPr>
        <p:spPr>
          <a:xfrm>
            <a:off x="8191052" y="813474"/>
            <a:ext cx="2887503" cy="2660509"/>
          </a:xfrm>
          <a:prstGeom prst="rect">
            <a:avLst/>
          </a:prstGeom>
          <a:noFill/>
          <a:ln w="38100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CE54D7EA-1844-4B8E-ABA0-5138116819E9}"/>
              </a:ext>
            </a:extLst>
          </p:cNvPr>
          <p:cNvSpPr txBox="1"/>
          <p:nvPr/>
        </p:nvSpPr>
        <p:spPr>
          <a:xfrm>
            <a:off x="2261680" y="159938"/>
            <a:ext cx="161852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92D050"/>
                </a:solidFill>
              </a:rPr>
              <a:t>Intégrateur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48756C0C-BEC8-4F14-A137-33520FA1A6BA}"/>
              </a:ext>
            </a:extLst>
          </p:cNvPr>
          <p:cNvSpPr txBox="1"/>
          <p:nvPr/>
        </p:nvSpPr>
        <p:spPr>
          <a:xfrm>
            <a:off x="8825542" y="159938"/>
            <a:ext cx="161852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92D050"/>
                </a:solidFill>
              </a:rPr>
              <a:t>Intégrateur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2116A009-5187-40CE-9181-9D2C771DEB07}"/>
              </a:ext>
            </a:extLst>
          </p:cNvPr>
          <p:cNvSpPr txBox="1"/>
          <p:nvPr/>
        </p:nvSpPr>
        <p:spPr>
          <a:xfrm>
            <a:off x="5708079" y="150128"/>
            <a:ext cx="1383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B0F0"/>
                </a:solidFill>
              </a:rPr>
              <a:t>Inverseur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-61889" y="1557898"/>
                <a:ext cx="2346209" cy="6590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p>
                          <m:r>
                            <a:rPr lang="fr-FR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acc>
                        <m:accPr>
                          <m:chr m:val="̈"/>
                          <m:ctrlPr>
                            <a:rPr lang="fr-FR" sz="16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600" b="1" i="1" smtClean="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acc>
                      <m:r>
                        <a:rPr lang="fr-FR" sz="1600" b="1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1" i="1" smtClean="0">
                              <a:latin typeface="Cambria Math" panose="02040503050406030204" pitchFamily="18" charset="0"/>
                            </a:rPr>
                            <m:t>𝝉</m:t>
                          </m:r>
                          <m:acc>
                            <m:accPr>
                              <m:chr m:val="̇"/>
                              <m:ctrlPr>
                                <a:rPr lang="fr-FR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1600" b="1" i="1" smtClean="0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</m:acc>
                          <m:r>
                            <a:rPr lang="fr-FR" sz="16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num>
                        <m:den>
                          <m:r>
                            <a:rPr lang="fr-FR" sz="1600" b="1" i="1" smtClean="0">
                              <a:latin typeface="Cambria Math" panose="02040503050406030204" pitchFamily="18" charset="0"/>
                            </a:rPr>
                            <m:t>𝟏𝟎𝟎</m:t>
                          </m:r>
                          <m:sSup>
                            <m:sSupPr>
                              <m:ctrlPr>
                                <a:rPr lang="fr-FR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b="1" i="1" smtClean="0"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p>
                              <m:r>
                                <a:rPr lang="fr-FR" sz="1600" b="1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fr-FR" sz="16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FR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600" b="1" i="1" smtClean="0"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  <m:sup>
                                  <m:r>
                                    <a:rPr lang="fr-FR" sz="16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fr-FR" sz="16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sSup>
                                <m:sSupPr>
                                  <m:ctrlPr>
                                    <a:rPr lang="fr-FR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600" b="1" i="1" smtClean="0"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p>
                                  <m:r>
                                    <a:rPr lang="fr-FR" sz="16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  <m:r>
                            <a:rPr lang="fr-FR" sz="16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</m:oMath>
                  </m:oMathPara>
                </a14:m>
                <a:endParaRPr lang="fr-FR" sz="1600" b="1" dirty="0" smtClean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1889" y="1557898"/>
                <a:ext cx="2346209" cy="65902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3953921" y="979374"/>
                <a:ext cx="590785" cy="4098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̇"/>
                          <m:ctrlPr>
                            <a:rPr lang="fr-FR" sz="20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acc>
                    </m:oMath>
                  </m:oMathPara>
                </a14:m>
                <a:endParaRPr lang="fr-FR" sz="2000" b="1" dirty="0" smtClean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3921" y="979374"/>
                <a:ext cx="590785" cy="409856"/>
              </a:xfrm>
              <a:prstGeom prst="rect">
                <a:avLst/>
              </a:prstGeom>
              <a:blipFill rotWithShape="0">
                <a:blip r:embed="rId6"/>
                <a:stretch>
                  <a:fillRect r="-20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7369791" y="949024"/>
                <a:ext cx="690609" cy="4098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̇"/>
                          <m:ctrlPr>
                            <a:rPr lang="fr-FR" sz="20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acc>
                    </m:oMath>
                  </m:oMathPara>
                </a14:m>
                <a:endParaRPr lang="fr-FR" sz="2000" b="1" dirty="0" smtClean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9791" y="949024"/>
                <a:ext cx="690609" cy="409856"/>
              </a:xfrm>
              <a:prstGeom prst="rect">
                <a:avLst/>
              </a:prstGeom>
              <a:blipFill rotWithShape="0">
                <a:blip r:embed="rId7"/>
                <a:stretch>
                  <a:fillRect r="-123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Ellipse 15"/>
          <p:cNvSpPr/>
          <p:nvPr/>
        </p:nvSpPr>
        <p:spPr>
          <a:xfrm>
            <a:off x="1119666" y="1394779"/>
            <a:ext cx="148842" cy="14648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6011464" y="4844387"/>
            <a:ext cx="148842" cy="14648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5772023" y="5174267"/>
                <a:ext cx="627723" cy="6551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p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fr-FR" sz="2000" b="1" dirty="0" smtClean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2023" y="5174267"/>
                <a:ext cx="627723" cy="65517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3953921" y="5204403"/>
                <a:ext cx="706598" cy="5949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b="1" i="1" smtClean="0">
                                  <a:latin typeface="Cambria Math" panose="02040503050406030204" pitchFamily="18" charset="0"/>
                                </a:rPr>
                                <m:t>𝝉</m:t>
                              </m:r>
                              <m:acc>
                                <m:accPr>
                                  <m:chr m:val="̇"/>
                                  <m:ctrlPr>
                                    <a:rPr lang="fr-FR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1600" b="1" i="1" smtClean="0"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</m:acc>
                              <m:r>
                                <a:rPr lang="fr-FR" sz="1600" b="1" i="1" smtClean="0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p>
                              <m:r>
                                <a:rPr lang="fr-FR" sz="16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fr-FR" sz="1600" b="1" i="1" smtClean="0">
                              <a:latin typeface="Cambria Math" panose="02040503050406030204" pitchFamily="18" charset="0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fr-FR" b="1" dirty="0" smtClean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3921" y="5204403"/>
                <a:ext cx="706598" cy="59490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Ellipse 19"/>
          <p:cNvSpPr/>
          <p:nvPr/>
        </p:nvSpPr>
        <p:spPr>
          <a:xfrm>
            <a:off x="4232799" y="4688857"/>
            <a:ext cx="148842" cy="14648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53316" y="4630825"/>
                <a:ext cx="2079798" cy="7273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𝟏𝟎𝟎</m:t>
                          </m:r>
                        </m:den>
                      </m:f>
                      <m:d>
                        <m:d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  <m:sup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sSup>
                                <m:sSup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p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r>
                        <a:rPr lang="fr-FR" b="1" i="1" smtClean="0">
                          <a:latin typeface="Cambria Math" panose="02040503050406030204" pitchFamily="18" charset="0"/>
                        </a:rPr>
                        <m:t>𝝉</m:t>
                      </m:r>
                      <m:acc>
                        <m:accPr>
                          <m:chr m:val="̇"/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acc>
                    </m:oMath>
                  </m:oMathPara>
                </a14:m>
                <a:endParaRPr lang="fr-FR" b="1" dirty="0" smtClean="0"/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16" y="4630825"/>
                <a:ext cx="2079798" cy="727379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3553284" y="4684778"/>
                <a:ext cx="4006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FR" b="0" dirty="0" smtClean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3284" y="4684778"/>
                <a:ext cx="400637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2839465" y="5317190"/>
                <a:ext cx="4006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FR" b="0" dirty="0" smtClean="0"/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9465" y="5317190"/>
                <a:ext cx="400637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3352965" y="3838177"/>
                <a:ext cx="4006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100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FR" b="0" dirty="0" smtClean="0"/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965" y="3838177"/>
                <a:ext cx="400637" cy="369332"/>
              </a:xfrm>
              <a:prstGeom prst="rect">
                <a:avLst/>
              </a:prstGeom>
              <a:blipFill rotWithShape="0">
                <a:blip r:embed="rId13"/>
                <a:stretch>
                  <a:fillRect r="-924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/>
              <p:cNvSpPr txBox="1"/>
              <p:nvPr/>
            </p:nvSpPr>
            <p:spPr>
              <a:xfrm>
                <a:off x="2020417" y="3521971"/>
                <a:ext cx="4006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FR" b="0" dirty="0" smtClean="0"/>
              </a:p>
            </p:txBody>
          </p:sp>
        </mc:Choice>
        <mc:Fallback xmlns=""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0417" y="3521971"/>
                <a:ext cx="400637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/>
              <p:cNvSpPr txBox="1"/>
              <p:nvPr/>
            </p:nvSpPr>
            <p:spPr>
              <a:xfrm>
                <a:off x="7278514" y="5352767"/>
                <a:ext cx="4753563" cy="942309"/>
              </a:xfrm>
              <a:prstGeom prst="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400" b="1" i="1" smtClean="0"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p>
                          <m:r>
                            <a:rPr lang="fr-FR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acc>
                        <m:accPr>
                          <m:chr m:val="̈"/>
                          <m:ctrlPr>
                            <a:rPr lang="fr-FR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1" i="1" smtClean="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acc>
                      <m:r>
                        <a:rPr lang="fr-FR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1" i="1" smtClean="0">
                              <a:latin typeface="Cambria Math" panose="02040503050406030204" pitchFamily="18" charset="0"/>
                            </a:rPr>
                            <m:t>𝝉</m:t>
                          </m:r>
                          <m:acc>
                            <m:accPr>
                              <m:chr m:val="̇"/>
                              <m:ctrlPr>
                                <a:rPr lang="fr-FR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400" b="1" i="1" smtClean="0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</m:acc>
                          <m:r>
                            <a:rPr lang="fr-FR" sz="24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num>
                        <m:den>
                          <m:r>
                            <a:rPr lang="fr-FR" sz="2400" b="1" i="1" smtClean="0">
                              <a:latin typeface="Cambria Math" panose="02040503050406030204" pitchFamily="18" charset="0"/>
                            </a:rPr>
                            <m:t>𝟏𝟎𝟎</m:t>
                          </m:r>
                          <m:sSup>
                            <m:sSupPr>
                              <m:ctrlPr>
                                <a:rPr lang="fr-FR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1" i="1" smtClean="0"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p>
                              <m:r>
                                <a:rPr lang="fr-FR" sz="2400" b="1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fr-FR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FR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400" b="1" i="1" smtClean="0"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  <m:sup>
                                  <m:r>
                                    <a:rPr lang="fr-FR" sz="24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fr-FR" sz="24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sSup>
                                <m:sSupPr>
                                  <m:ctrlPr>
                                    <a:rPr lang="fr-FR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400" b="1" i="1" smtClean="0"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p>
                                  <m:r>
                                    <a:rPr lang="fr-FR" sz="24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  <m:r>
                            <a:rPr lang="fr-FR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r>
                        <a:rPr lang="fr-FR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2400" b="1" i="1" smtClean="0">
                          <a:latin typeface="Cambria Math" panose="02040503050406030204" pitchFamily="18" charset="0"/>
                        </a:rPr>
                        <m:t>𝑿</m:t>
                      </m:r>
                      <m:r>
                        <a:rPr lang="fr-FR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400" b="1" i="1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fr-FR" sz="2400" b="1" dirty="0" smtClean="0"/>
              </a:p>
            </p:txBody>
          </p:sp>
        </mc:Choice>
        <mc:Fallback xmlns="">
          <p:sp>
            <p:nvSpPr>
              <p:cNvPr id="36" name="ZoneText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8514" y="5352767"/>
                <a:ext cx="4753563" cy="942309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Espace réservé du contenu 4"/>
          <p:cNvSpPr txBox="1">
            <a:spLocks/>
          </p:cNvSpPr>
          <p:nvPr/>
        </p:nvSpPr>
        <p:spPr>
          <a:xfrm>
            <a:off x="60050" y="6434079"/>
            <a:ext cx="10795379" cy="416536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Calibri" panose="020F0502020204030204" pitchFamily="34" charset="0"/>
              <a:buNone/>
            </a:pPr>
            <a:r>
              <a:rPr lang="fr-FR" dirty="0" smtClean="0">
                <a:solidFill>
                  <a:schemeClr val="bg1"/>
                </a:solidFill>
              </a:rPr>
              <a:t>Le modèle de Van der Pol</a:t>
            </a:r>
            <a:endParaRPr lang="fr-FR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08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1330</TotalTime>
  <Words>56</Words>
  <Application>Microsoft Office PowerPoint</Application>
  <PresentationFormat>Grand écran</PresentationFormat>
  <Paragraphs>31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LP49 – Oscillateurs; portraits de phase et non-linéarités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32</cp:revision>
  <dcterms:created xsi:type="dcterms:W3CDTF">2019-02-02T09:11:16Z</dcterms:created>
  <dcterms:modified xsi:type="dcterms:W3CDTF">2019-06-05T15:34:47Z</dcterms:modified>
</cp:coreProperties>
</file>