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15"/>
  </p:notesMasterIdLst>
  <p:sldIdLst>
    <p:sldId id="256" r:id="rId3"/>
    <p:sldId id="259" r:id="rId4"/>
    <p:sldId id="262" r:id="rId5"/>
    <p:sldId id="263" r:id="rId6"/>
    <p:sldId id="260" r:id="rId7"/>
    <p:sldId id="264" r:id="rId8"/>
    <p:sldId id="265" r:id="rId9"/>
    <p:sldId id="266" r:id="rId10"/>
    <p:sldId id="267" r:id="rId11"/>
    <p:sldId id="268" r:id="rId12"/>
    <p:sldId id="270" r:id="rId13"/>
    <p:sldId id="269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05/06/2019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61976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0440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4104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05/06/2019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05/06/2019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05/06/2019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05/06/2019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05/06/2019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05/06/2019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05/06/2019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05/06/2019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05/06/2019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05/06/2019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05/06/2019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05/06/2019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LP02 – Gravitation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I. L’interaction gravitationnelle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Le champ gravitationnel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-1" y="6441465"/>
            <a:ext cx="10795379" cy="416536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Analogie entre la gravitation et l’électrostatique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10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Espace réservé du contenu 7"/>
              <p:cNvGraphicFramePr>
                <a:graphicFrameLocks noGrp="1"/>
              </p:cNvGraphicFramePr>
              <p:nvPr>
                <p:ph sz="half" idx="1"/>
              </p:nvPr>
            </p:nvGraphicFramePr>
            <p:xfrm>
              <a:off x="1886154" y="1841380"/>
              <a:ext cx="8480652" cy="429523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826884"/>
                    <a:gridCol w="2826884"/>
                    <a:gridCol w="2826884"/>
                  </a:tblGrid>
                  <a:tr h="715872">
                    <a:tc>
                      <a:txBody>
                        <a:bodyPr/>
                        <a:lstStyle/>
                        <a:p>
                          <a:pPr algn="ctr"/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Gravitation</a:t>
                          </a:r>
                          <a:endParaRPr lang="fr-FR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Electrostatique</a:t>
                          </a:r>
                          <a:endParaRPr lang="fr-FR" sz="2000" dirty="0"/>
                        </a:p>
                      </a:txBody>
                      <a:tcPr anchor="ctr"/>
                    </a:tc>
                  </a:tr>
                  <a:tr h="7158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Grandeur</a:t>
                          </a:r>
                          <a:r>
                            <a:rPr lang="fr-FR" b="0" baseline="0" dirty="0" smtClean="0"/>
                            <a:t> caractéristique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7158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Force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⃗"/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𝐹</m:t>
                                    </m:r>
                                  </m:e>
                                </m:acc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=−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𝐺</m:t>
                                </m:r>
                                <m:f>
                                  <m:f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𝑚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𝑚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e>
                                      <m:sup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𝑢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sub>
                                    </m:sSub>
                                  </m:e>
                                </m:acc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⃗"/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𝐹</m:t>
                                    </m:r>
                                  </m:e>
                                </m:acc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𝜖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den>
                                </m:f>
                                <m:f>
                                  <m:f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𝑞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𝑞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e>
                                      <m:sup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𝑢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sub>
                                    </m:sSub>
                                  </m:e>
                                </m:acc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7158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Constante </a:t>
                          </a:r>
                          <a:r>
                            <a:rPr lang="fr-FR" b="0" baseline="0" dirty="0" smtClean="0"/>
                            <a:t>caractéristique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𝐺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𝜖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fr-FR" b="0" dirty="0" smtClean="0"/>
                        </a:p>
                      </a:txBody>
                      <a:tcPr anchor="ctr"/>
                    </a:tc>
                  </a:tr>
                  <a:tr h="7158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Lien entre le champ</a:t>
                          </a:r>
                        </a:p>
                        <a:p>
                          <a:pPr algn="ctr"/>
                          <a:r>
                            <a:rPr lang="fr-FR" b="0" dirty="0" smtClean="0"/>
                            <a:t>et la force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⃗"/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𝐹</m:t>
                                    </m:r>
                                  </m:e>
                                </m:acc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𝒢</m:t>
                                    </m:r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⃗"/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𝐹</m:t>
                                    </m:r>
                                  </m:e>
                                </m:acc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7158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Expression du champ pour</a:t>
                          </a:r>
                        </a:p>
                        <a:p>
                          <a:pPr algn="ctr"/>
                          <a:r>
                            <a:rPr lang="fr-FR" b="0" baseline="0" dirty="0" smtClean="0"/>
                            <a:t>un corps ponctuel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⃗"/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𝒢</m:t>
                                    </m:r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e>
                                </m:acc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=−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𝐺</m:t>
                                </m:r>
                                <m:f>
                                  <m:f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𝑚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e>
                                      <m:sup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𝑢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sub>
                                    </m:sSub>
                                  </m:e>
                                </m:acc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⃗"/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e>
                                </m:acc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𝜖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den>
                                </m:f>
                                <m:f>
                                  <m:f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𝑞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e>
                                      <m:sup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𝑢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sub>
                                    </m:sSub>
                                  </m:e>
                                </m:acc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Espace réservé du contenu 7"/>
              <p:cNvGraphicFramePr>
                <a:graphicFrameLocks noGrp="1"/>
              </p:cNvGraphicFramePr>
              <p:nvPr>
                <p:ph sz="half" idx="1"/>
              </p:nvPr>
            </p:nvGraphicFramePr>
            <p:xfrm>
              <a:off x="1886154" y="1841380"/>
              <a:ext cx="8480652" cy="429523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826884"/>
                    <a:gridCol w="2826884"/>
                    <a:gridCol w="2826884"/>
                  </a:tblGrid>
                  <a:tr h="715872">
                    <a:tc>
                      <a:txBody>
                        <a:bodyPr/>
                        <a:lstStyle/>
                        <a:p>
                          <a:pPr algn="ctr"/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Gravitation</a:t>
                          </a:r>
                          <a:endParaRPr lang="fr-FR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Electrostatique</a:t>
                          </a:r>
                          <a:endParaRPr lang="fr-FR" sz="2000" dirty="0"/>
                        </a:p>
                      </a:txBody>
                      <a:tcPr anchor="ctr"/>
                    </a:tc>
                  </a:tr>
                  <a:tr h="7158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Grandeur</a:t>
                          </a:r>
                          <a:r>
                            <a:rPr lang="fr-FR" b="0" baseline="0" dirty="0" smtClean="0"/>
                            <a:t> caractéristique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216" t="-101709" r="-100862" b="-40940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216" t="-101709" r="-862" b="-409402"/>
                          </a:stretch>
                        </a:blipFill>
                      </a:tcPr>
                    </a:tc>
                  </a:tr>
                  <a:tr h="7158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Force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216" t="-200000" r="-100862" b="-3059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216" t="-200000" r="-862" b="-305932"/>
                          </a:stretch>
                        </a:blipFill>
                      </a:tcPr>
                    </a:tc>
                  </a:tr>
                  <a:tr h="7158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Constante </a:t>
                          </a:r>
                          <a:r>
                            <a:rPr lang="fr-FR" b="0" baseline="0" dirty="0" smtClean="0"/>
                            <a:t>caractéristique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216" t="-302564" r="-100862" b="-2085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216" t="-302564" r="-862" b="-208547"/>
                          </a:stretch>
                        </a:blipFill>
                      </a:tcPr>
                    </a:tc>
                  </a:tr>
                  <a:tr h="7158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Lien entre le champ</a:t>
                          </a:r>
                        </a:p>
                        <a:p>
                          <a:pPr algn="ctr"/>
                          <a:r>
                            <a:rPr lang="fr-FR" b="0" dirty="0" smtClean="0"/>
                            <a:t>et la force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216" t="-399153" r="-100862" b="-1067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216" t="-399153" r="-862" b="-106780"/>
                          </a:stretch>
                        </a:blipFill>
                      </a:tcPr>
                    </a:tc>
                  </a:tr>
                  <a:tr h="7158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Expression du champ pour</a:t>
                          </a:r>
                        </a:p>
                        <a:p>
                          <a:pPr algn="ctr"/>
                          <a:r>
                            <a:rPr lang="fr-FR" b="0" baseline="0" dirty="0" smtClean="0"/>
                            <a:t>un corps ponctuel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216" t="-503419" r="-100862" b="-76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216" t="-503419" r="-862" b="-7692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705389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11</a:t>
            </a:fld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="" xmlns:a16="http://schemas.microsoft.com/office/drawing/2014/main" id="{BE0158B1-5B3D-430B-8D62-DEC2D4106E0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884" t="622" r="8379" b="7537"/>
          <a:stretch/>
        </p:blipFill>
        <p:spPr>
          <a:xfrm>
            <a:off x="639408" y="1845734"/>
            <a:ext cx="5677469" cy="4258102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="" xmlns:a16="http://schemas.microsoft.com/office/drawing/2014/main" id="{DFD919AD-FF1C-4474-8B63-113239C0BD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94150" y="3935090"/>
            <a:ext cx="1866900" cy="1400175"/>
          </a:xfrm>
          <a:prstGeom prst="rect">
            <a:avLst/>
          </a:prstGeom>
        </p:spPr>
      </p:pic>
      <p:pic>
        <p:nvPicPr>
          <p:cNvPr id="7" name="Picture 2" descr="https://upload.wikimedia.org/wikipedia/commons/thumb/8/80/Com%C3%A8te_trajectoire_4.svg/550px-Com%C3%A8te_trajectoire_4.svg.png">
            <a:extLst>
              <a:ext uri="{FF2B5EF4-FFF2-40B4-BE49-F238E27FC236}">
                <a16:creationId xmlns="" xmlns:a16="http://schemas.microsoft.com/office/drawing/2014/main" id="{9B08AEDE-02E9-4FE6-8C14-F30EC5CD396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712" r="50300" b="5457"/>
          <a:stretch/>
        </p:blipFill>
        <p:spPr bwMode="auto">
          <a:xfrm>
            <a:off x="7053613" y="2847773"/>
            <a:ext cx="1884611" cy="1508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 7">
            <a:extLst>
              <a:ext uri="{FF2B5EF4-FFF2-40B4-BE49-F238E27FC236}">
                <a16:creationId xmlns="" xmlns:a16="http://schemas.microsoft.com/office/drawing/2014/main" id="{2FA3DCBE-2C78-4F89-B9D9-650CE911428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7680"/>
          <a:stretch/>
        </p:blipFill>
        <p:spPr>
          <a:xfrm>
            <a:off x="7320046" y="4913797"/>
            <a:ext cx="1351743" cy="124166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="" xmlns:a16="http://schemas.microsoft.com/office/drawing/2014/main" id="{CB63A900-62FF-4848-8C07-AF855054CF4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" b="18809"/>
          <a:stretch/>
        </p:blipFill>
        <p:spPr>
          <a:xfrm>
            <a:off x="9167160" y="1836052"/>
            <a:ext cx="1857797" cy="1508347"/>
          </a:xfrm>
          <a:prstGeom prst="rect">
            <a:avLst/>
          </a:prstGeom>
        </p:spPr>
      </p:pic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b="1" dirty="0">
                <a:solidFill>
                  <a:schemeClr val="accent2"/>
                </a:solidFill>
              </a:rPr>
              <a:t>I</a:t>
            </a:r>
            <a:r>
              <a:rPr lang="fr-FR" b="1" dirty="0" smtClean="0">
                <a:solidFill>
                  <a:schemeClr val="accent2"/>
                </a:solidFill>
              </a:rPr>
              <a:t>I</a:t>
            </a:r>
            <a:r>
              <a:rPr lang="fr-FR" b="1" dirty="0" smtClean="0">
                <a:solidFill>
                  <a:schemeClr val="accent2"/>
                </a:solidFill>
              </a:rPr>
              <a:t>. </a:t>
            </a:r>
            <a:r>
              <a:rPr lang="fr-FR" b="1" dirty="0" smtClean="0">
                <a:solidFill>
                  <a:schemeClr val="accent2"/>
                </a:solidFill>
              </a:rPr>
              <a:t>Mouvement dans un champ gravitation</a:t>
            </a: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</a:t>
            </a:r>
            <a:r>
              <a:rPr lang="fr-FR" sz="3200" b="1" dirty="0" smtClean="0">
                <a:solidFill>
                  <a:srgbClr val="00B050"/>
                </a:solidFill>
              </a:rPr>
              <a:t>Etude qualitative du mouvement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6808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III. L’interaction gravitationnelle dans le système solaire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-1" y="6441465"/>
            <a:ext cx="10795379" cy="416536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Vérification expérimentale de la troisième loi de </a:t>
            </a:r>
            <a:r>
              <a:rPr lang="fr-FR" dirty="0" smtClean="0">
                <a:solidFill>
                  <a:schemeClr val="bg1"/>
                </a:solidFill>
              </a:rPr>
              <a:t>Kepler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12</a:t>
            </a:fld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Espace réservé du contenu 3"/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760552731"/>
                  </p:ext>
                </p:extLst>
              </p:nvPr>
            </p:nvGraphicFramePr>
            <p:xfrm>
              <a:off x="2557590" y="1887488"/>
              <a:ext cx="7137780" cy="428157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81604"/>
                    <a:gridCol w="2878088"/>
                    <a:gridCol w="2878088"/>
                  </a:tblGrid>
                  <a:tr h="76583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Planète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Période sidérale T</a:t>
                          </a:r>
                        </a:p>
                        <a:p>
                          <a:pPr algn="ctr"/>
                          <a:r>
                            <a:rPr lang="fr-FR" dirty="0" smtClean="0"/>
                            <a:t>(</a:t>
                          </a:r>
                          <a14:m>
                            <m:oMath xmlns:m="http://schemas.openxmlformats.org/officeDocument/2006/math">
                              <m:r>
                                <a:rPr lang="fr-FR" b="1" i="1" smtClean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r>
                                <a:rPr lang="fr-FR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  <m:sSup>
                                <m:sSupPr>
                                  <m:ctrlPr>
                                    <a:rPr lang="fr-FR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b="1" i="1" smtClean="0"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e>
                                <m:sup>
                                  <m:r>
                                    <a:rPr lang="fr-FR" b="1" i="1" smtClean="0">
                                      <a:latin typeface="Cambria Math" panose="02040503050406030204" pitchFamily="18" charset="0"/>
                                    </a:rPr>
                                    <m:t>𝟖</m:t>
                                  </m:r>
                                </m:sup>
                              </m:sSup>
                            </m:oMath>
                          </a14:m>
                          <a:r>
                            <a:rPr lang="fr-FR" dirty="0" smtClean="0"/>
                            <a:t> s)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Demi-grand axe a</a:t>
                          </a:r>
                        </a:p>
                        <a:p>
                          <a:pPr algn="ctr"/>
                          <a:r>
                            <a:rPr lang="fr-FR" b="1" dirty="0" smtClean="0"/>
                            <a:t>(</a:t>
                          </a:r>
                          <a14:m>
                            <m:oMath xmlns:m="http://schemas.openxmlformats.org/officeDocument/2006/math">
                              <m:r>
                                <a:rPr lang="fr-FR" b="1" i="1" smtClean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r>
                                <a:rPr lang="fr-FR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  <m:sSup>
                                <m:sSupPr>
                                  <m:ctrlPr>
                                    <a:rPr lang="fr-FR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b="1" i="1" smtClean="0"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e>
                                <m:sup>
                                  <m:r>
                                    <a:rPr lang="fr-FR" b="1" i="1" smtClean="0">
                                      <a:latin typeface="Cambria Math" panose="02040503050406030204" pitchFamily="18" charset="0"/>
                                    </a:rPr>
                                    <m:t>𝟏𝟏</m:t>
                                  </m:r>
                                </m:sup>
                              </m:sSup>
                            </m:oMath>
                          </a14:m>
                          <a:r>
                            <a:rPr lang="fr-FR" dirty="0" smtClean="0"/>
                            <a:t> m)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439468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Mercure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i="1" dirty="0" smtClean="0">
                                    <a:latin typeface="Cambria Math" panose="02040503050406030204" pitchFamily="18" charset="0"/>
                                  </a:rPr>
                                  <m:t>0,076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0,5788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439468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Vénus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i="1" dirty="0" smtClean="0">
                                    <a:latin typeface="Cambria Math" panose="02040503050406030204" pitchFamily="18" charset="0"/>
                                  </a:rPr>
                                  <m:t>0,1941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1,082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439468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Terre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i="1" dirty="0" smtClean="0">
                                    <a:latin typeface="Cambria Math" panose="02040503050406030204" pitchFamily="18" charset="0"/>
                                  </a:rPr>
                                  <m:t>0,3155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1,496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439468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Mars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0,5935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2,278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439468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Jupiter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3,743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7,781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439468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Saturne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9,296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14,28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439468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Uranus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26,51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28,74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439468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Neptune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52,00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45,04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4" name="Espace réservé du contenu 3"/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760552731"/>
                  </p:ext>
                </p:extLst>
              </p:nvPr>
            </p:nvGraphicFramePr>
            <p:xfrm>
              <a:off x="2557590" y="1887488"/>
              <a:ext cx="7137780" cy="428157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81604"/>
                    <a:gridCol w="2878088"/>
                    <a:gridCol w="2878088"/>
                  </a:tblGrid>
                  <a:tr h="76583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Planète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48305" t="-794" r="-101059" b="-4611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47992" t="-794" r="-846" b="-461111"/>
                          </a:stretch>
                        </a:blipFill>
                      </a:tcPr>
                    </a:tc>
                  </a:tr>
                  <a:tr h="439468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Mercure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48305" t="-176389" r="-101059" b="-7069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47992" t="-176389" r="-846" b="-706944"/>
                          </a:stretch>
                        </a:blipFill>
                      </a:tcPr>
                    </a:tc>
                  </a:tr>
                  <a:tr h="439468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Vénus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48305" t="-276389" r="-101059" b="-6069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47992" t="-276389" r="-846" b="-606944"/>
                          </a:stretch>
                        </a:blipFill>
                      </a:tcPr>
                    </a:tc>
                  </a:tr>
                  <a:tr h="439468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Terre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48305" t="-376389" r="-101059" b="-5069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47992" t="-376389" r="-846" b="-506944"/>
                          </a:stretch>
                        </a:blipFill>
                      </a:tcPr>
                    </a:tc>
                  </a:tr>
                  <a:tr h="439468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Mars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48305" t="-476389" r="-101059" b="-4069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47992" t="-476389" r="-846" b="-406944"/>
                          </a:stretch>
                        </a:blipFill>
                      </a:tcPr>
                    </a:tc>
                  </a:tr>
                  <a:tr h="439468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Jupiter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48305" t="-568493" r="-101059" b="-3013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47992" t="-568493" r="-846" b="-301370"/>
                          </a:stretch>
                        </a:blipFill>
                      </a:tcPr>
                    </a:tc>
                  </a:tr>
                  <a:tr h="439468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Saturne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48305" t="-677778" r="-101059" b="-205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47992" t="-677778" r="-846" b="-205556"/>
                          </a:stretch>
                        </a:blipFill>
                      </a:tcPr>
                    </a:tc>
                  </a:tr>
                  <a:tr h="439468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Uranus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48305" t="-777778" r="-101059" b="-105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47992" t="-777778" r="-846" b="-105556"/>
                          </a:stretch>
                        </a:blipFill>
                      </a:tcPr>
                    </a:tc>
                  </a:tr>
                  <a:tr h="439468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Neptune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48305" t="-877778" r="-101059" b="-5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47992" t="-877778" r="-846" b="-5556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153612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Introduction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idx="1"/>
          </p:nvPr>
        </p:nvSpPr>
        <p:spPr>
          <a:xfrm>
            <a:off x="4752491" y="1964568"/>
            <a:ext cx="2747978" cy="736282"/>
          </a:xfrm>
        </p:spPr>
        <p:txBody>
          <a:bodyPr/>
          <a:lstStyle/>
          <a:p>
            <a:pPr algn="ctr"/>
            <a:r>
              <a:rPr lang="fr-FR" dirty="0" smtClean="0"/>
              <a:t>Copernic (1473 – 1543)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3"/>
          </p:nvPr>
        </p:nvSpPr>
        <p:spPr>
          <a:xfrm>
            <a:off x="8564502" y="1964568"/>
            <a:ext cx="2524837" cy="736282"/>
          </a:xfrm>
        </p:spPr>
        <p:txBody>
          <a:bodyPr/>
          <a:lstStyle/>
          <a:p>
            <a:pPr algn="ctr"/>
            <a:r>
              <a:rPr lang="fr-FR" dirty="0" smtClean="0"/>
              <a:t>Galilée (1564 – 1642)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2</a:t>
            </a:fld>
            <a:endParaRPr lang="fr-FR"/>
          </a:p>
        </p:txBody>
      </p:sp>
      <p:pic>
        <p:nvPicPr>
          <p:cNvPr id="1026" name="Picture 2" descr="File:Ptolemy 16century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520" y="2582334"/>
            <a:ext cx="2594277" cy="337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File:Nikolaus Kopernikus.jpg"/>
          <p:cNvPicPr>
            <a:picLocks noGrp="1" noChangeAspect="1" noChangeArrowheads="1"/>
          </p:cNvPicPr>
          <p:nvPr>
            <p:ph sz="quarter" idx="4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89" r="7205"/>
          <a:stretch/>
        </p:blipFill>
        <p:spPr bwMode="auto">
          <a:xfrm>
            <a:off x="4700289" y="2582334"/>
            <a:ext cx="2852382" cy="337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File:Justus Sustermans - Portrait of Galileo Galilei, 163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8163" y="2582334"/>
            <a:ext cx="2657517" cy="337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Espace réservé du texte 5"/>
          <p:cNvSpPr txBox="1">
            <a:spLocks/>
          </p:cNvSpPr>
          <p:nvPr/>
        </p:nvSpPr>
        <p:spPr>
          <a:xfrm>
            <a:off x="1252560" y="1977506"/>
            <a:ext cx="2410195" cy="7362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000" b="0" kern="1200" cap="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/>
              <a:t>Ptolémée (90 – 168)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06598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Introduction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3</a:t>
            </a:fld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2"/>
          </p:nvPr>
        </p:nvSpPr>
        <p:spPr>
          <a:xfrm>
            <a:off x="1097280" y="2559697"/>
            <a:ext cx="4937760" cy="1402567"/>
          </a:xfrm>
        </p:spPr>
        <p:txBody>
          <a:bodyPr/>
          <a:lstStyle/>
          <a:p>
            <a:pPr marL="0" indent="0">
              <a:buNone/>
            </a:pPr>
            <a:r>
              <a:rPr lang="fr-FR" u="sng" dirty="0" smtClean="0">
                <a:latin typeface="Lucida Calligraphy" panose="03010101010101010101" pitchFamily="66" charset="0"/>
              </a:rPr>
              <a:t>Lois des orbites : </a:t>
            </a:r>
          </a:p>
          <a:p>
            <a:pPr marL="0" indent="0" algn="just">
              <a:buNone/>
            </a:pPr>
            <a:r>
              <a:rPr lang="fr-FR" dirty="0" smtClean="0">
                <a:latin typeface="Lucida Calligraphy" panose="03010101010101010101" pitchFamily="66" charset="0"/>
              </a:rPr>
              <a:t>Les planètes du système solaire décrivent des trajectoires elliptiques dont le soleil est un des foyer</a:t>
            </a:r>
            <a:endParaRPr lang="fr-FR" dirty="0">
              <a:latin typeface="Lucida Calligraphy" panose="03010101010101010101" pitchFamily="66" charset="0"/>
            </a:endParaRPr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4"/>
          </p:nvPr>
        </p:nvSpPr>
        <p:spPr>
          <a:xfrm>
            <a:off x="1097280" y="4793673"/>
            <a:ext cx="4937760" cy="1439505"/>
          </a:xfrm>
        </p:spPr>
        <p:txBody>
          <a:bodyPr/>
          <a:lstStyle/>
          <a:p>
            <a:pPr marL="0" indent="0">
              <a:buNone/>
            </a:pPr>
            <a:r>
              <a:rPr lang="fr-FR" u="sng" dirty="0">
                <a:latin typeface="Lucida Calligraphy" panose="03010101010101010101" pitchFamily="66" charset="0"/>
              </a:rPr>
              <a:t>Lois des </a:t>
            </a:r>
            <a:r>
              <a:rPr lang="fr-FR" u="sng" dirty="0" smtClean="0">
                <a:latin typeface="Lucida Calligraphy" panose="03010101010101010101" pitchFamily="66" charset="0"/>
              </a:rPr>
              <a:t>aires </a:t>
            </a:r>
            <a:r>
              <a:rPr lang="fr-FR" u="sng" dirty="0">
                <a:latin typeface="Lucida Calligraphy" panose="03010101010101010101" pitchFamily="66" charset="0"/>
              </a:rPr>
              <a:t>: </a:t>
            </a:r>
          </a:p>
          <a:p>
            <a:pPr marL="0" indent="0" algn="just">
              <a:buNone/>
            </a:pPr>
            <a:r>
              <a:rPr lang="fr-FR" dirty="0" smtClean="0">
                <a:latin typeface="Lucida Calligraphy" panose="03010101010101010101" pitchFamily="66" charset="0"/>
              </a:rPr>
              <a:t>Le mouvement des planètes le long de leur trajectoire s’effectue à vitesse aréolaire constante</a:t>
            </a:r>
            <a:endParaRPr lang="fr-FR" dirty="0">
              <a:latin typeface="Lucida Calligraphy" panose="03010101010101010101" pitchFamily="66" charset="0"/>
            </a:endParaRPr>
          </a:p>
          <a:p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>
          <a:xfrm>
            <a:off x="1097280" y="1791706"/>
            <a:ext cx="4937760" cy="736282"/>
          </a:xfrm>
        </p:spPr>
        <p:txBody>
          <a:bodyPr/>
          <a:lstStyle/>
          <a:p>
            <a:pPr algn="ctr"/>
            <a:r>
              <a:rPr lang="fr-FR" dirty="0" smtClean="0"/>
              <a:t>Première loi de </a:t>
            </a:r>
            <a:r>
              <a:rPr lang="fr-FR" dirty="0" smtClean="0"/>
              <a:t>Kepler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3"/>
          </p:nvPr>
        </p:nvSpPr>
        <p:spPr>
          <a:xfrm>
            <a:off x="1097280" y="3993973"/>
            <a:ext cx="4937760" cy="736282"/>
          </a:xfrm>
        </p:spPr>
        <p:txBody>
          <a:bodyPr/>
          <a:lstStyle/>
          <a:p>
            <a:pPr algn="ctr"/>
            <a:r>
              <a:rPr lang="fr-FR" dirty="0" smtClean="0"/>
              <a:t>Deuxième loi de </a:t>
            </a:r>
            <a:r>
              <a:rPr lang="fr-FR" dirty="0" smtClean="0"/>
              <a:t>Kepler</a:t>
            </a:r>
            <a:endParaRPr lang="fr-FR" dirty="0"/>
          </a:p>
        </p:txBody>
      </p:sp>
      <p:pic>
        <p:nvPicPr>
          <p:cNvPr id="3074" name="Picture 2" descr="https://upload.wikimedia.org/wikipedia/commons/thumb/6/62/Astronomia_Nova.jpg/320px-Astronomia_Nova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10" b="7042"/>
          <a:stretch/>
        </p:blipFill>
        <p:spPr bwMode="auto">
          <a:xfrm>
            <a:off x="7017151" y="267202"/>
            <a:ext cx="3150431" cy="5141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Espace réservé du texte 4"/>
          <p:cNvSpPr txBox="1">
            <a:spLocks/>
          </p:cNvSpPr>
          <p:nvPr/>
        </p:nvSpPr>
        <p:spPr>
          <a:xfrm>
            <a:off x="7106804" y="5384963"/>
            <a:ext cx="2971123" cy="7362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000" b="0" kern="1200" cap="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err="1" smtClean="0"/>
              <a:t>Astronomia</a:t>
            </a:r>
            <a:r>
              <a:rPr lang="fr-FR" dirty="0" smtClean="0"/>
              <a:t> nova, 1604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4003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Introduction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4</a:t>
            </a:fld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2"/>
          </p:nvPr>
        </p:nvSpPr>
        <p:spPr>
          <a:xfrm>
            <a:off x="1097280" y="3087005"/>
            <a:ext cx="4937760" cy="20160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u="sng" dirty="0" smtClean="0">
                <a:latin typeface="Lucida Calligraphy" panose="03010101010101010101" pitchFamily="66" charset="0"/>
              </a:rPr>
              <a:t>Lois des périodes :</a:t>
            </a:r>
          </a:p>
          <a:p>
            <a:pPr marL="0" indent="0" algn="just">
              <a:buNone/>
            </a:pPr>
            <a:r>
              <a:rPr lang="fr-FR" dirty="0" smtClean="0">
                <a:latin typeface="Lucida Calligraphy" panose="03010101010101010101" pitchFamily="66" charset="0"/>
              </a:rPr>
              <a:t>Le carré de la période sidérale </a:t>
            </a:r>
            <a:r>
              <a:rPr lang="fr-FR" dirty="0" smtClean="0">
                <a:latin typeface="Lucida Calligraphy" panose="03010101010101010101" pitchFamily="66" charset="0"/>
              </a:rPr>
              <a:t>T d’une </a:t>
            </a:r>
            <a:r>
              <a:rPr lang="fr-FR" dirty="0" smtClean="0">
                <a:latin typeface="Lucida Calligraphy" panose="03010101010101010101" pitchFamily="66" charset="0"/>
              </a:rPr>
              <a:t>planète autour du soleil est </a:t>
            </a:r>
            <a:r>
              <a:rPr lang="fr-FR" dirty="0" smtClean="0">
                <a:latin typeface="Lucida Calligraphy" panose="03010101010101010101" pitchFamily="66" charset="0"/>
              </a:rPr>
              <a:t>proportionnel </a:t>
            </a:r>
            <a:r>
              <a:rPr lang="fr-FR" dirty="0" smtClean="0">
                <a:latin typeface="Lucida Calligraphy" panose="03010101010101010101" pitchFamily="66" charset="0"/>
              </a:rPr>
              <a:t>au cube du demi-grand axe a de sa trajectoire elliptique.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>
          <a:xfrm>
            <a:off x="1097280" y="2085270"/>
            <a:ext cx="4937760" cy="736282"/>
          </a:xfrm>
        </p:spPr>
        <p:txBody>
          <a:bodyPr/>
          <a:lstStyle/>
          <a:p>
            <a:pPr algn="ctr"/>
            <a:r>
              <a:rPr lang="fr-FR" dirty="0" smtClean="0"/>
              <a:t>Troisième loi de </a:t>
            </a:r>
            <a:r>
              <a:rPr lang="fr-FR" dirty="0" smtClean="0"/>
              <a:t>Kepler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3"/>
          </p:nvPr>
        </p:nvSpPr>
        <p:spPr>
          <a:xfrm>
            <a:off x="7251170" y="5462527"/>
            <a:ext cx="3103501" cy="736282"/>
          </a:xfrm>
        </p:spPr>
        <p:txBody>
          <a:bodyPr/>
          <a:lstStyle/>
          <a:p>
            <a:r>
              <a:rPr lang="fr-FR" dirty="0" err="1" smtClean="0"/>
              <a:t>Harmonices</a:t>
            </a:r>
            <a:r>
              <a:rPr lang="fr-FR" dirty="0" smtClean="0"/>
              <a:t> </a:t>
            </a:r>
            <a:r>
              <a:rPr lang="fr-FR" dirty="0" err="1" smtClean="0"/>
              <a:t>Mundi</a:t>
            </a:r>
            <a:r>
              <a:rPr lang="fr-FR" dirty="0" smtClean="0"/>
              <a:t>, 1618</a:t>
            </a:r>
            <a:endParaRPr lang="fr-FR" dirty="0"/>
          </a:p>
        </p:txBody>
      </p:sp>
      <p:pic>
        <p:nvPicPr>
          <p:cNvPr id="2050" name="Picture 2" descr="Image illustrative de lâarticle Harmonices Mundi"/>
          <p:cNvPicPr>
            <a:picLocks noGrp="1" noChangeAspect="1" noChangeArrowheads="1"/>
          </p:cNvPicPr>
          <p:nvPr>
            <p:ph sz="quarter" idx="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56" b="18022"/>
          <a:stretch/>
        </p:blipFill>
        <p:spPr bwMode="auto">
          <a:xfrm>
            <a:off x="7049373" y="286603"/>
            <a:ext cx="3507097" cy="5133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ZoneTexte 10"/>
          <p:cNvSpPr txBox="1"/>
          <p:nvPr/>
        </p:nvSpPr>
        <p:spPr>
          <a:xfrm>
            <a:off x="1097280" y="5451627"/>
            <a:ext cx="4937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smtClean="0"/>
              <a:t>« Une </a:t>
            </a:r>
            <a:r>
              <a:rPr lang="fr-FR" i="1" dirty="0"/>
              <a:t>chose est certaine </a:t>
            </a:r>
            <a:r>
              <a:rPr lang="fr-FR" i="1" dirty="0" smtClean="0"/>
              <a:t>:</a:t>
            </a:r>
          </a:p>
          <a:p>
            <a:pPr algn="ctr"/>
            <a:r>
              <a:rPr lang="fr-FR" i="1" dirty="0" smtClean="0"/>
              <a:t>du </a:t>
            </a:r>
            <a:r>
              <a:rPr lang="fr-FR" i="1" dirty="0"/>
              <a:t>Soleil émane une force qui saisit la planète</a:t>
            </a:r>
            <a:r>
              <a:rPr lang="fr-FR" dirty="0" smtClean="0"/>
              <a:t>. »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81570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I. L’interaction gravitationnelle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Le champ gravitationnel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-1" y="6441465"/>
            <a:ext cx="10795379" cy="416536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Analogie entre la gravitation et l’électrostatique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5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Espace réservé du contenu 7"/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1428638934"/>
                  </p:ext>
                </p:extLst>
              </p:nvPr>
            </p:nvGraphicFramePr>
            <p:xfrm>
              <a:off x="1886154" y="1841380"/>
              <a:ext cx="8480652" cy="429523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826884"/>
                    <a:gridCol w="2826884"/>
                    <a:gridCol w="2826884"/>
                  </a:tblGrid>
                  <a:tr h="715872">
                    <a:tc>
                      <a:txBody>
                        <a:bodyPr/>
                        <a:lstStyle/>
                        <a:p>
                          <a:pPr algn="ctr"/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Gravitation</a:t>
                          </a:r>
                          <a:endParaRPr lang="fr-FR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Electrostatique</a:t>
                          </a:r>
                          <a:endParaRPr lang="fr-FR" sz="2000" dirty="0"/>
                        </a:p>
                      </a:txBody>
                      <a:tcPr anchor="ctr"/>
                    </a:tc>
                  </a:tr>
                  <a:tr h="7158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Grandeur</a:t>
                          </a:r>
                          <a:r>
                            <a:rPr lang="fr-FR" b="0" baseline="0" dirty="0" smtClean="0"/>
                            <a:t> caractéristique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7158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Force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⃗"/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𝐹</m:t>
                                    </m:r>
                                  </m:e>
                                </m:acc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=−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𝐺</m:t>
                                </m:r>
                                <m:f>
                                  <m:f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𝑚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𝑚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e>
                                      <m:sup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𝑢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sub>
                                    </m:sSub>
                                  </m:e>
                                </m:acc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⃗"/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𝐹</m:t>
                                    </m:r>
                                  </m:e>
                                </m:acc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𝜖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den>
                                </m:f>
                                <m:f>
                                  <m:f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𝑞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𝑞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e>
                                      <m:sup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𝑢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sub>
                                    </m:sSub>
                                  </m:e>
                                </m:acc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7158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Constante </a:t>
                          </a:r>
                          <a:r>
                            <a:rPr lang="fr-FR" b="0" baseline="0" dirty="0" smtClean="0"/>
                            <a:t>caractéristique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/>
                    </a:tc>
                  </a:tr>
                  <a:tr h="7158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Lien entre le champ</a:t>
                          </a:r>
                        </a:p>
                        <a:p>
                          <a:pPr algn="ctr"/>
                          <a:r>
                            <a:rPr lang="fr-FR" b="0" dirty="0" smtClean="0"/>
                            <a:t>et la force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/>
                    </a:tc>
                  </a:tr>
                  <a:tr h="7158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Expression du champ pour</a:t>
                          </a:r>
                        </a:p>
                        <a:p>
                          <a:pPr algn="ctr"/>
                          <a:r>
                            <a:rPr lang="fr-FR" b="0" baseline="0" dirty="0" smtClean="0"/>
                            <a:t>un corps ponctuel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Espace réservé du contenu 7"/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1428638934"/>
                  </p:ext>
                </p:extLst>
              </p:nvPr>
            </p:nvGraphicFramePr>
            <p:xfrm>
              <a:off x="1886154" y="1841380"/>
              <a:ext cx="8480652" cy="429523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826884"/>
                    <a:gridCol w="2826884"/>
                    <a:gridCol w="2826884"/>
                  </a:tblGrid>
                  <a:tr h="715872">
                    <a:tc>
                      <a:txBody>
                        <a:bodyPr/>
                        <a:lstStyle/>
                        <a:p>
                          <a:pPr algn="ctr"/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Gravitation</a:t>
                          </a:r>
                          <a:endParaRPr lang="fr-FR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Electrostatique</a:t>
                          </a:r>
                          <a:endParaRPr lang="fr-FR" sz="2000" dirty="0"/>
                        </a:p>
                      </a:txBody>
                      <a:tcPr anchor="ctr"/>
                    </a:tc>
                  </a:tr>
                  <a:tr h="7158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Grandeur</a:t>
                          </a:r>
                          <a:r>
                            <a:rPr lang="fr-FR" b="0" baseline="0" dirty="0" smtClean="0"/>
                            <a:t> caractéristique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216" t="-101709" r="-100862" b="-40940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216" t="-101709" r="-862" b="-409402"/>
                          </a:stretch>
                        </a:blipFill>
                      </a:tcPr>
                    </a:tc>
                  </a:tr>
                  <a:tr h="7158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Force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216" t="-200000" r="-100862" b="-3059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216" t="-200000" r="-862" b="-305932"/>
                          </a:stretch>
                        </a:blipFill>
                      </a:tcPr>
                    </a:tc>
                  </a:tr>
                  <a:tr h="7158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Constante </a:t>
                          </a:r>
                          <a:r>
                            <a:rPr lang="fr-FR" b="0" baseline="0" dirty="0" smtClean="0"/>
                            <a:t>caractéristique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/>
                    </a:tc>
                  </a:tr>
                  <a:tr h="7158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Lien entre le champ</a:t>
                          </a:r>
                        </a:p>
                        <a:p>
                          <a:pPr algn="ctr"/>
                          <a:r>
                            <a:rPr lang="fr-FR" b="0" dirty="0" smtClean="0"/>
                            <a:t>et la force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/>
                    </a:tc>
                  </a:tr>
                  <a:tr h="7158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Expression du champ pour</a:t>
                          </a:r>
                        </a:p>
                        <a:p>
                          <a:pPr algn="ctr"/>
                          <a:r>
                            <a:rPr lang="fr-FR" b="0" baseline="0" dirty="0" smtClean="0"/>
                            <a:t>un corps ponctuel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75413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I. L’interaction gravitationnelle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Le champ gravitationnel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-1" y="6441465"/>
            <a:ext cx="10795379" cy="416536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Analogie entre la gravitation et l’électrostatique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6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Espace réservé du contenu 7"/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3599950179"/>
                  </p:ext>
                </p:extLst>
              </p:nvPr>
            </p:nvGraphicFramePr>
            <p:xfrm>
              <a:off x="1886154" y="1841380"/>
              <a:ext cx="8480652" cy="429523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826884"/>
                    <a:gridCol w="2826884"/>
                    <a:gridCol w="2826884"/>
                  </a:tblGrid>
                  <a:tr h="715872">
                    <a:tc>
                      <a:txBody>
                        <a:bodyPr/>
                        <a:lstStyle/>
                        <a:p>
                          <a:pPr algn="ctr"/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Gravitation</a:t>
                          </a:r>
                          <a:endParaRPr lang="fr-FR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Electrostatique</a:t>
                          </a:r>
                          <a:endParaRPr lang="fr-FR" sz="2000" dirty="0"/>
                        </a:p>
                      </a:txBody>
                      <a:tcPr anchor="ctr"/>
                    </a:tc>
                  </a:tr>
                  <a:tr h="7158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Grandeur</a:t>
                          </a:r>
                          <a:r>
                            <a:rPr lang="fr-FR" b="0" baseline="0" dirty="0" smtClean="0"/>
                            <a:t> caractéristique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7158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Force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⃗"/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𝐹</m:t>
                                    </m:r>
                                  </m:e>
                                </m:acc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=−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𝐺</m:t>
                                </m:r>
                                <m:f>
                                  <m:f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𝑚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𝑚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e>
                                      <m:sup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𝑢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sub>
                                    </m:sSub>
                                  </m:e>
                                </m:acc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⃗"/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𝐹</m:t>
                                    </m:r>
                                  </m:e>
                                </m:acc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𝜖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den>
                                </m:f>
                                <m:f>
                                  <m:f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𝑞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𝑞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e>
                                      <m:sup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𝑢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sub>
                                    </m:sSub>
                                  </m:e>
                                </m:acc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7158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Constante </a:t>
                          </a:r>
                          <a:r>
                            <a:rPr lang="fr-FR" b="0" baseline="0" dirty="0" smtClean="0"/>
                            <a:t>caractéristique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𝐺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𝜖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fr-FR" b="0" dirty="0" smtClean="0"/>
                        </a:p>
                      </a:txBody>
                      <a:tcPr anchor="ctr"/>
                    </a:tc>
                  </a:tr>
                  <a:tr h="7158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Lien entre le champ</a:t>
                          </a:r>
                        </a:p>
                        <a:p>
                          <a:pPr algn="ctr"/>
                          <a:r>
                            <a:rPr lang="fr-FR" b="0" dirty="0" smtClean="0"/>
                            <a:t>et la force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/>
                    </a:tc>
                  </a:tr>
                  <a:tr h="7158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Expression du champ pour</a:t>
                          </a:r>
                        </a:p>
                        <a:p>
                          <a:pPr algn="ctr"/>
                          <a:r>
                            <a:rPr lang="fr-FR" b="0" baseline="0" dirty="0" smtClean="0"/>
                            <a:t>un corps ponctuel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Espace réservé du contenu 7"/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3599950179"/>
                  </p:ext>
                </p:extLst>
              </p:nvPr>
            </p:nvGraphicFramePr>
            <p:xfrm>
              <a:off x="1886154" y="1841380"/>
              <a:ext cx="8480652" cy="429523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826884"/>
                    <a:gridCol w="2826884"/>
                    <a:gridCol w="2826884"/>
                  </a:tblGrid>
                  <a:tr h="715872">
                    <a:tc>
                      <a:txBody>
                        <a:bodyPr/>
                        <a:lstStyle/>
                        <a:p>
                          <a:pPr algn="ctr"/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Gravitation</a:t>
                          </a:r>
                          <a:endParaRPr lang="fr-FR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Electrostatique</a:t>
                          </a:r>
                          <a:endParaRPr lang="fr-FR" sz="2000" dirty="0"/>
                        </a:p>
                      </a:txBody>
                      <a:tcPr anchor="ctr"/>
                    </a:tc>
                  </a:tr>
                  <a:tr h="7158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Grandeur</a:t>
                          </a:r>
                          <a:r>
                            <a:rPr lang="fr-FR" b="0" baseline="0" dirty="0" smtClean="0"/>
                            <a:t> caractéristique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216" t="-101709" r="-100862" b="-40940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216" t="-101709" r="-862" b="-409402"/>
                          </a:stretch>
                        </a:blipFill>
                      </a:tcPr>
                    </a:tc>
                  </a:tr>
                  <a:tr h="7158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Force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216" t="-200000" r="-100862" b="-3059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216" t="-200000" r="-862" b="-305932"/>
                          </a:stretch>
                        </a:blipFill>
                      </a:tcPr>
                    </a:tc>
                  </a:tr>
                  <a:tr h="7158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Constante </a:t>
                          </a:r>
                          <a:r>
                            <a:rPr lang="fr-FR" b="0" baseline="0" dirty="0" smtClean="0"/>
                            <a:t>caractéristique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216" t="-302564" r="-100862" b="-2085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216" t="-302564" r="-862" b="-208547"/>
                          </a:stretch>
                        </a:blipFill>
                      </a:tcPr>
                    </a:tc>
                  </a:tr>
                  <a:tr h="7158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Lien entre le champ</a:t>
                          </a:r>
                        </a:p>
                        <a:p>
                          <a:pPr algn="ctr"/>
                          <a:r>
                            <a:rPr lang="fr-FR" b="0" dirty="0" smtClean="0"/>
                            <a:t>et la force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/>
                    </a:tc>
                  </a:tr>
                  <a:tr h="7158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Expression du champ pour</a:t>
                          </a:r>
                        </a:p>
                        <a:p>
                          <a:pPr algn="ctr"/>
                          <a:r>
                            <a:rPr lang="fr-FR" b="0" baseline="0" dirty="0" smtClean="0"/>
                            <a:t>un corps ponctuel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078654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I. L’interaction gravitationnelle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Le champ gravitationnel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-1" y="6441465"/>
            <a:ext cx="10795379" cy="416536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Analogie entre la gravitation et l’électrostatique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7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Espace réservé du contenu 7"/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160762024"/>
                  </p:ext>
                </p:extLst>
              </p:nvPr>
            </p:nvGraphicFramePr>
            <p:xfrm>
              <a:off x="1886154" y="1841380"/>
              <a:ext cx="8480652" cy="429523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826884"/>
                    <a:gridCol w="2826884"/>
                    <a:gridCol w="2826884"/>
                  </a:tblGrid>
                  <a:tr h="715872">
                    <a:tc>
                      <a:txBody>
                        <a:bodyPr/>
                        <a:lstStyle/>
                        <a:p>
                          <a:pPr algn="ctr"/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Gravitation</a:t>
                          </a:r>
                          <a:endParaRPr lang="fr-FR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Electrostatique</a:t>
                          </a:r>
                          <a:endParaRPr lang="fr-FR" sz="2000" dirty="0"/>
                        </a:p>
                      </a:txBody>
                      <a:tcPr anchor="ctr"/>
                    </a:tc>
                  </a:tr>
                  <a:tr h="7158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Grandeur</a:t>
                          </a:r>
                          <a:r>
                            <a:rPr lang="fr-FR" b="0" baseline="0" dirty="0" smtClean="0"/>
                            <a:t> caractéristique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7158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Force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⃗"/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𝐹</m:t>
                                    </m:r>
                                  </m:e>
                                </m:acc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=−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𝐺</m:t>
                                </m:r>
                                <m:f>
                                  <m:f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𝑚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𝑚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e>
                                      <m:sup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𝑢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sub>
                                    </m:sSub>
                                  </m:e>
                                </m:acc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⃗"/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𝐹</m:t>
                                    </m:r>
                                  </m:e>
                                </m:acc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𝜖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den>
                                </m:f>
                                <m:f>
                                  <m:f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𝑞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𝑞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e>
                                      <m:sup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𝑢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sub>
                                    </m:sSub>
                                  </m:e>
                                </m:acc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7158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Constante </a:t>
                          </a:r>
                          <a:r>
                            <a:rPr lang="fr-FR" b="0" baseline="0" dirty="0" smtClean="0"/>
                            <a:t>caractéristique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𝐺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𝜖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fr-FR" b="0" dirty="0" smtClean="0"/>
                        </a:p>
                      </a:txBody>
                      <a:tcPr anchor="ctr"/>
                    </a:tc>
                  </a:tr>
                  <a:tr h="7158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Lien entre le champ</a:t>
                          </a:r>
                        </a:p>
                        <a:p>
                          <a:pPr algn="ctr"/>
                          <a:r>
                            <a:rPr lang="fr-FR" b="0" dirty="0" smtClean="0"/>
                            <a:t>et la force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⃗"/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𝐹</m:t>
                                    </m:r>
                                  </m:e>
                                </m:acc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7158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Expression du champ pour</a:t>
                          </a:r>
                        </a:p>
                        <a:p>
                          <a:pPr algn="ctr"/>
                          <a:r>
                            <a:rPr lang="fr-FR" b="0" baseline="0" dirty="0" smtClean="0"/>
                            <a:t>un corps ponctuel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Espace réservé du contenu 7"/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160762024"/>
                  </p:ext>
                </p:extLst>
              </p:nvPr>
            </p:nvGraphicFramePr>
            <p:xfrm>
              <a:off x="1886154" y="1841380"/>
              <a:ext cx="8480652" cy="429523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826884"/>
                    <a:gridCol w="2826884"/>
                    <a:gridCol w="2826884"/>
                  </a:tblGrid>
                  <a:tr h="715872">
                    <a:tc>
                      <a:txBody>
                        <a:bodyPr/>
                        <a:lstStyle/>
                        <a:p>
                          <a:pPr algn="ctr"/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Gravitation</a:t>
                          </a:r>
                          <a:endParaRPr lang="fr-FR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Electrostatique</a:t>
                          </a:r>
                          <a:endParaRPr lang="fr-FR" sz="2000" dirty="0"/>
                        </a:p>
                      </a:txBody>
                      <a:tcPr anchor="ctr"/>
                    </a:tc>
                  </a:tr>
                  <a:tr h="7158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Grandeur</a:t>
                          </a:r>
                          <a:r>
                            <a:rPr lang="fr-FR" b="0" baseline="0" dirty="0" smtClean="0"/>
                            <a:t> caractéristique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216" t="-101709" r="-100862" b="-40940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216" t="-101709" r="-862" b="-409402"/>
                          </a:stretch>
                        </a:blipFill>
                      </a:tcPr>
                    </a:tc>
                  </a:tr>
                  <a:tr h="7158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Force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216" t="-200000" r="-100862" b="-3059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216" t="-200000" r="-862" b="-305932"/>
                          </a:stretch>
                        </a:blipFill>
                      </a:tcPr>
                    </a:tc>
                  </a:tr>
                  <a:tr h="7158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Constante </a:t>
                          </a:r>
                          <a:r>
                            <a:rPr lang="fr-FR" b="0" baseline="0" dirty="0" smtClean="0"/>
                            <a:t>caractéristique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216" t="-302564" r="-100862" b="-2085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216" t="-302564" r="-862" b="-208547"/>
                          </a:stretch>
                        </a:blipFill>
                      </a:tcPr>
                    </a:tc>
                  </a:tr>
                  <a:tr h="7158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Lien entre le champ</a:t>
                          </a:r>
                        </a:p>
                        <a:p>
                          <a:pPr algn="ctr"/>
                          <a:r>
                            <a:rPr lang="fr-FR" b="0" dirty="0" smtClean="0"/>
                            <a:t>et la force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216" t="-399153" r="-862" b="-106780"/>
                          </a:stretch>
                        </a:blipFill>
                      </a:tcPr>
                    </a:tc>
                  </a:tr>
                  <a:tr h="7158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Expression du champ pour</a:t>
                          </a:r>
                        </a:p>
                        <a:p>
                          <a:pPr algn="ctr"/>
                          <a:r>
                            <a:rPr lang="fr-FR" b="0" baseline="0" dirty="0" smtClean="0"/>
                            <a:t>un corps ponctuel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454659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I. L’interaction gravitationnelle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Le champ gravitationnel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-1" y="6441465"/>
            <a:ext cx="10795379" cy="416536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Analogie entre la gravitation et l’électrostatique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8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Espace réservé du contenu 7"/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2944661083"/>
                  </p:ext>
                </p:extLst>
              </p:nvPr>
            </p:nvGraphicFramePr>
            <p:xfrm>
              <a:off x="1886154" y="1841380"/>
              <a:ext cx="8480652" cy="429523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826884"/>
                    <a:gridCol w="2826884"/>
                    <a:gridCol w="2826884"/>
                  </a:tblGrid>
                  <a:tr h="715872">
                    <a:tc>
                      <a:txBody>
                        <a:bodyPr/>
                        <a:lstStyle/>
                        <a:p>
                          <a:pPr algn="ctr"/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Gravitation</a:t>
                          </a:r>
                          <a:endParaRPr lang="fr-FR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Electrostatique</a:t>
                          </a:r>
                          <a:endParaRPr lang="fr-FR" sz="2000" dirty="0"/>
                        </a:p>
                      </a:txBody>
                      <a:tcPr anchor="ctr"/>
                    </a:tc>
                  </a:tr>
                  <a:tr h="7158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Grandeur</a:t>
                          </a:r>
                          <a:r>
                            <a:rPr lang="fr-FR" b="0" baseline="0" dirty="0" smtClean="0"/>
                            <a:t> caractéristique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7158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Force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⃗"/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𝐹</m:t>
                                    </m:r>
                                  </m:e>
                                </m:acc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=−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𝐺</m:t>
                                </m:r>
                                <m:f>
                                  <m:f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𝑚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𝑚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e>
                                      <m:sup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𝑢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sub>
                                    </m:sSub>
                                  </m:e>
                                </m:acc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⃗"/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𝐹</m:t>
                                    </m:r>
                                  </m:e>
                                </m:acc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𝜖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den>
                                </m:f>
                                <m:f>
                                  <m:f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𝑞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𝑞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e>
                                      <m:sup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𝑢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sub>
                                    </m:sSub>
                                  </m:e>
                                </m:acc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7158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Constante </a:t>
                          </a:r>
                          <a:r>
                            <a:rPr lang="fr-FR" b="0" baseline="0" dirty="0" smtClean="0"/>
                            <a:t>caractéristique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𝐺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𝜖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fr-FR" b="0" dirty="0" smtClean="0"/>
                        </a:p>
                      </a:txBody>
                      <a:tcPr anchor="ctr"/>
                    </a:tc>
                  </a:tr>
                  <a:tr h="7158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Lien entre le champ</a:t>
                          </a:r>
                        </a:p>
                        <a:p>
                          <a:pPr algn="ctr"/>
                          <a:r>
                            <a:rPr lang="fr-FR" b="0" dirty="0" smtClean="0"/>
                            <a:t>et la force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⃗"/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𝐹</m:t>
                                    </m:r>
                                  </m:e>
                                </m:acc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7158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Expression du champ pour</a:t>
                          </a:r>
                        </a:p>
                        <a:p>
                          <a:pPr algn="ctr"/>
                          <a:r>
                            <a:rPr lang="fr-FR" b="0" baseline="0" dirty="0" smtClean="0"/>
                            <a:t>un corps ponctuel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⃗"/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e>
                                </m:acc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𝜖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den>
                                </m:f>
                                <m:f>
                                  <m:f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𝑞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e>
                                      <m:sup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𝑢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sub>
                                    </m:sSub>
                                  </m:e>
                                </m:acc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Espace réservé du contenu 7"/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2944661083"/>
                  </p:ext>
                </p:extLst>
              </p:nvPr>
            </p:nvGraphicFramePr>
            <p:xfrm>
              <a:off x="1886154" y="1841380"/>
              <a:ext cx="8480652" cy="429523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826884"/>
                    <a:gridCol w="2826884"/>
                    <a:gridCol w="2826884"/>
                  </a:tblGrid>
                  <a:tr h="715872">
                    <a:tc>
                      <a:txBody>
                        <a:bodyPr/>
                        <a:lstStyle/>
                        <a:p>
                          <a:pPr algn="ctr"/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Gravitation</a:t>
                          </a:r>
                          <a:endParaRPr lang="fr-FR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Electrostatique</a:t>
                          </a:r>
                          <a:endParaRPr lang="fr-FR" sz="2000" dirty="0"/>
                        </a:p>
                      </a:txBody>
                      <a:tcPr anchor="ctr"/>
                    </a:tc>
                  </a:tr>
                  <a:tr h="7158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Grandeur</a:t>
                          </a:r>
                          <a:r>
                            <a:rPr lang="fr-FR" b="0" baseline="0" dirty="0" smtClean="0"/>
                            <a:t> caractéristique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216" t="-101709" r="-100862" b="-40940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216" t="-101709" r="-862" b="-409402"/>
                          </a:stretch>
                        </a:blipFill>
                      </a:tcPr>
                    </a:tc>
                  </a:tr>
                  <a:tr h="7158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Force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216" t="-200000" r="-100862" b="-3059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216" t="-200000" r="-862" b="-305932"/>
                          </a:stretch>
                        </a:blipFill>
                      </a:tcPr>
                    </a:tc>
                  </a:tr>
                  <a:tr h="7158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Constante </a:t>
                          </a:r>
                          <a:r>
                            <a:rPr lang="fr-FR" b="0" baseline="0" dirty="0" smtClean="0"/>
                            <a:t>caractéristique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216" t="-302564" r="-100862" b="-2085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216" t="-302564" r="-862" b="-208547"/>
                          </a:stretch>
                        </a:blipFill>
                      </a:tcPr>
                    </a:tc>
                  </a:tr>
                  <a:tr h="7158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Lien entre le champ</a:t>
                          </a:r>
                        </a:p>
                        <a:p>
                          <a:pPr algn="ctr"/>
                          <a:r>
                            <a:rPr lang="fr-FR" b="0" dirty="0" smtClean="0"/>
                            <a:t>et la force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216" t="-399153" r="-862" b="-106780"/>
                          </a:stretch>
                        </a:blipFill>
                      </a:tcPr>
                    </a:tc>
                  </a:tr>
                  <a:tr h="7158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Expression du champ pour</a:t>
                          </a:r>
                        </a:p>
                        <a:p>
                          <a:pPr algn="ctr"/>
                          <a:r>
                            <a:rPr lang="fr-FR" b="0" baseline="0" dirty="0" smtClean="0"/>
                            <a:t>un corps ponctuel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216" t="-503419" r="-862" b="-7692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525941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I. L’interaction gravitationnelle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Le champ gravitationnel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-1" y="6441465"/>
            <a:ext cx="10795379" cy="416536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Analogie entre la gravitation et l’électrostatique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9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Espace réservé du contenu 7"/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30594825"/>
                  </p:ext>
                </p:extLst>
              </p:nvPr>
            </p:nvGraphicFramePr>
            <p:xfrm>
              <a:off x="1886154" y="1841380"/>
              <a:ext cx="8480652" cy="429523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826884"/>
                    <a:gridCol w="2826884"/>
                    <a:gridCol w="2826884"/>
                  </a:tblGrid>
                  <a:tr h="715872">
                    <a:tc>
                      <a:txBody>
                        <a:bodyPr/>
                        <a:lstStyle/>
                        <a:p>
                          <a:pPr algn="ctr"/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Gravitation</a:t>
                          </a:r>
                          <a:endParaRPr lang="fr-FR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Electrostatique</a:t>
                          </a:r>
                          <a:endParaRPr lang="fr-FR" sz="2000" dirty="0"/>
                        </a:p>
                      </a:txBody>
                      <a:tcPr anchor="ctr"/>
                    </a:tc>
                  </a:tr>
                  <a:tr h="7158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Grandeur</a:t>
                          </a:r>
                          <a:r>
                            <a:rPr lang="fr-FR" b="0" baseline="0" dirty="0" smtClean="0"/>
                            <a:t> caractéristique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7158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Force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⃗"/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𝐹</m:t>
                                    </m:r>
                                  </m:e>
                                </m:acc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=−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𝐺</m:t>
                                </m:r>
                                <m:f>
                                  <m:f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𝑚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𝑚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e>
                                      <m:sup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𝑢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sub>
                                    </m:sSub>
                                  </m:e>
                                </m:acc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⃗"/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𝐹</m:t>
                                    </m:r>
                                  </m:e>
                                </m:acc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𝜖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den>
                                </m:f>
                                <m:f>
                                  <m:f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𝑞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𝑞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e>
                                      <m:sup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𝑢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sub>
                                    </m:sSub>
                                  </m:e>
                                </m:acc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7158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Constante </a:t>
                          </a:r>
                          <a:r>
                            <a:rPr lang="fr-FR" b="0" baseline="0" dirty="0" smtClean="0"/>
                            <a:t>caractéristique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𝐺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𝜖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fr-FR" b="0" dirty="0" smtClean="0"/>
                        </a:p>
                      </a:txBody>
                      <a:tcPr anchor="ctr"/>
                    </a:tc>
                  </a:tr>
                  <a:tr h="7158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Lien entre le champ</a:t>
                          </a:r>
                        </a:p>
                        <a:p>
                          <a:pPr algn="ctr"/>
                          <a:r>
                            <a:rPr lang="fr-FR" b="0" dirty="0" smtClean="0"/>
                            <a:t>et la force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⃗"/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𝐹</m:t>
                                    </m:r>
                                  </m:e>
                                </m:acc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𝒢</m:t>
                                    </m:r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⃗"/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𝐹</m:t>
                                    </m:r>
                                  </m:e>
                                </m:acc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7158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Expression du champ pour</a:t>
                          </a:r>
                        </a:p>
                        <a:p>
                          <a:pPr algn="ctr"/>
                          <a:r>
                            <a:rPr lang="fr-FR" b="0" baseline="0" dirty="0" smtClean="0"/>
                            <a:t>un corps ponctuel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⃗"/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e>
                                </m:acc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𝜖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den>
                                </m:f>
                                <m:f>
                                  <m:f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𝑞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e>
                                      <m:sup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𝑢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sub>
                                    </m:sSub>
                                  </m:e>
                                </m:acc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Espace réservé du contenu 7"/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30594825"/>
                  </p:ext>
                </p:extLst>
              </p:nvPr>
            </p:nvGraphicFramePr>
            <p:xfrm>
              <a:off x="1886154" y="1841380"/>
              <a:ext cx="8480652" cy="429523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826884"/>
                    <a:gridCol w="2826884"/>
                    <a:gridCol w="2826884"/>
                  </a:tblGrid>
                  <a:tr h="715872">
                    <a:tc>
                      <a:txBody>
                        <a:bodyPr/>
                        <a:lstStyle/>
                        <a:p>
                          <a:pPr algn="ctr"/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Gravitation</a:t>
                          </a:r>
                          <a:endParaRPr lang="fr-FR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Electrostatique</a:t>
                          </a:r>
                          <a:endParaRPr lang="fr-FR" sz="2000" dirty="0"/>
                        </a:p>
                      </a:txBody>
                      <a:tcPr anchor="ctr"/>
                    </a:tc>
                  </a:tr>
                  <a:tr h="7158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Grandeur</a:t>
                          </a:r>
                          <a:r>
                            <a:rPr lang="fr-FR" b="0" baseline="0" dirty="0" smtClean="0"/>
                            <a:t> caractéristique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216" t="-101709" r="-100862" b="-40940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216" t="-101709" r="-862" b="-409402"/>
                          </a:stretch>
                        </a:blipFill>
                      </a:tcPr>
                    </a:tc>
                  </a:tr>
                  <a:tr h="7158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Force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216" t="-200000" r="-100862" b="-3059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216" t="-200000" r="-862" b="-305932"/>
                          </a:stretch>
                        </a:blipFill>
                      </a:tcPr>
                    </a:tc>
                  </a:tr>
                  <a:tr h="7158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Constante </a:t>
                          </a:r>
                          <a:r>
                            <a:rPr lang="fr-FR" b="0" baseline="0" dirty="0" smtClean="0"/>
                            <a:t>caractéristique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216" t="-302564" r="-100862" b="-2085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216" t="-302564" r="-862" b="-208547"/>
                          </a:stretch>
                        </a:blipFill>
                      </a:tcPr>
                    </a:tc>
                  </a:tr>
                  <a:tr h="7158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Lien entre le champ</a:t>
                          </a:r>
                        </a:p>
                        <a:p>
                          <a:pPr algn="ctr"/>
                          <a:r>
                            <a:rPr lang="fr-FR" b="0" dirty="0" smtClean="0"/>
                            <a:t>et la force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216" t="-399153" r="-100862" b="-1067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216" t="-399153" r="-862" b="-106780"/>
                          </a:stretch>
                        </a:blipFill>
                      </a:tcPr>
                    </a:tc>
                  </a:tr>
                  <a:tr h="7158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Expression du champ pour</a:t>
                          </a:r>
                        </a:p>
                        <a:p>
                          <a:pPr algn="ctr"/>
                          <a:r>
                            <a:rPr lang="fr-FR" b="0" baseline="0" dirty="0" smtClean="0"/>
                            <a:t>un corps ponctuel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216" t="-503419" r="-862" b="-7692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87355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887</TotalTime>
  <Words>402</Words>
  <Application>Microsoft Office PowerPoint</Application>
  <PresentationFormat>Grand écran</PresentationFormat>
  <Paragraphs>179</Paragraphs>
  <Slides>12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Cambria Math</vt:lpstr>
      <vt:lpstr>Lucida Calligraphy</vt:lpstr>
      <vt:lpstr>Rétrospective</vt:lpstr>
      <vt:lpstr>Conception personnalisée</vt:lpstr>
      <vt:lpstr>LP02 – Gravitation</vt:lpstr>
      <vt:lpstr>Introduction</vt:lpstr>
      <vt:lpstr>Introduction</vt:lpstr>
      <vt:lpstr>Introduction</vt:lpstr>
      <vt:lpstr>I. L’interaction gravitationnelle  2. Le champ gravitationnel</vt:lpstr>
      <vt:lpstr>I. L’interaction gravitationnelle  2. Le champ gravitationnel</vt:lpstr>
      <vt:lpstr>I. L’interaction gravitationnelle  2. Le champ gravitationnel</vt:lpstr>
      <vt:lpstr>I. L’interaction gravitationnelle  2. Le champ gravitationnel</vt:lpstr>
      <vt:lpstr>I. L’interaction gravitationnelle  2. Le champ gravitationnel</vt:lpstr>
      <vt:lpstr>I. L’interaction gravitationnelle  2. Le champ gravitationnel</vt:lpstr>
      <vt:lpstr>II. Mouvement dans un champ gravitation 2. Etude qualitative du mouvement</vt:lpstr>
      <vt:lpstr>III. L’interaction gravitationnelle dans le système solaire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22</cp:revision>
  <dcterms:created xsi:type="dcterms:W3CDTF">2019-02-02T09:11:16Z</dcterms:created>
  <dcterms:modified xsi:type="dcterms:W3CDTF">2019-06-05T12:46:07Z</dcterms:modified>
</cp:coreProperties>
</file>