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</p:sldMasterIdLst>
  <p:notesMasterIdLst>
    <p:notesMasterId r:id="rId13"/>
  </p:notesMasterIdLst>
  <p:sldIdLst>
    <p:sldId id="256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7" r:id="rId11"/>
    <p:sldId id="266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B1061-33F0-4FA6-8752-45EF671638C7}" type="datetimeFigureOut">
              <a:rPr lang="fr-FR" smtClean="0"/>
              <a:t>23/06/2019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F6ABA6-218F-4B19-B8E0-07845D048E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7020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6ABA6-218F-4B19-B8E0-07845D048E8B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16191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6ABA6-218F-4B19-B8E0-07845D048E8B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95695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F54D-0F2F-4A86-AE34-FE926D65982D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4170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A28EC-AC55-4E7E-AA5F-BE6AADC01B8E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3781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07BC4-5C28-4FC9-A0D4-6971C978499A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3554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A52BB-C918-4685-9ACA-DAA3E6E5BBE3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45087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8FB41-14DB-4F2A-AC3F-673E9481F33E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82612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C2556-2613-4110-A241-3FECE1526F03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11301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FDE4B-32B0-45B9-B57A-F011DAAB0A72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64093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95C42-32A5-49C0-A71B-D1235F1FA3D1}" type="datetime1">
              <a:rPr lang="fr-FR" smtClean="0"/>
              <a:t>23/06/2019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8734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71B2B-6093-4A01-A005-831C7F0A9790}" type="datetime1">
              <a:rPr lang="fr-FR" smtClean="0"/>
              <a:t>23/06/2019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4591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89D5B-CB14-460B-AE36-E938895BF635}" type="datetime1">
              <a:rPr lang="fr-FR" smtClean="0"/>
              <a:t>23/06/2019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61532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F166-3775-4AC7-BCFD-9A7C8FCBFFA4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2318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E692-6FF2-4458-9E3D-C3423ED09DEB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59112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28983-C0D2-415A-AF58-D016C8EEE52D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6758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41A49-34DF-4CF3-B952-93B4D03B25D1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31648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E66F6-98A1-4E58-A25C-6B708E27BD14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7927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264FE-9EFB-43CF-9ABE-31BFB47AE47C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5760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197C2-D050-4889-A757-41BD42C0A751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5555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45667-2C23-4DDC-BE68-5CEA88192AD8}" type="datetime1">
              <a:rPr lang="fr-FR" smtClean="0"/>
              <a:t>23/06/2019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3751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4BBB-64D8-43D2-B84D-DE5C7940AD5E}" type="datetime1">
              <a:rPr lang="fr-FR" smtClean="0"/>
              <a:t>23/06/2019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7918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81073-2A49-4BBB-B975-5D14169AF628}" type="datetime1">
              <a:rPr lang="fr-FR" smtClean="0"/>
              <a:t>23/06/2019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3125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949B9DA-71D5-43E8-8D79-9EF1E46DC512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9561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4B316-FC42-45E2-9B20-38F32EBB3D0F}" type="datetime1">
              <a:rPr lang="fr-FR" smtClean="0"/>
              <a:t>23/06/2019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8719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33F3321-C59B-4222-8E48-51AF36706380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FFFFF"/>
                </a:solidFill>
              </a:defRPr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441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009D5-A797-4558-974F-46E8F41648E6}" type="datetime1">
              <a:rPr lang="fr-FR" smtClean="0"/>
              <a:t>23/06/2019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405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96328" y="772600"/>
            <a:ext cx="10162123" cy="3566160"/>
          </a:xfrm>
        </p:spPr>
        <p:txBody>
          <a:bodyPr>
            <a:normAutofit/>
          </a:bodyPr>
          <a:lstStyle/>
          <a:p>
            <a:r>
              <a:rPr lang="fr-FR" sz="6600" dirty="0" smtClean="0"/>
              <a:t>LP44 – Capacités thermiques : description, interprétations microscopiques.</a:t>
            </a:r>
            <a:endParaRPr lang="fr-FR" sz="66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Agrégation externe de Physique-chimie, option Physique</a:t>
            </a:r>
          </a:p>
        </p:txBody>
      </p:sp>
      <p:sp>
        <p:nvSpPr>
          <p:cNvPr id="4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dirty="0" smtClean="0">
                <a:solidFill>
                  <a:schemeClr val="bg1"/>
                </a:solidFill>
              </a:rPr>
              <a:t>Jules FILLETTE</a:t>
            </a: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51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ADF71-8AEE-4C6E-B820-85F8F98725D8}" type="slidenum">
              <a:rPr lang="fr-FR" smtClean="0"/>
              <a:t>10</a:t>
            </a:fld>
            <a:endParaRPr lang="fr-FR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234" y="1928429"/>
            <a:ext cx="11012491" cy="4061425"/>
          </a:xfrm>
          <a:prstGeom prst="rect">
            <a:avLst/>
          </a:prstGeom>
        </p:spPr>
      </p:pic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20770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2"/>
          <a:srcRect b="3473"/>
          <a:stretch/>
        </p:blipFill>
        <p:spPr>
          <a:xfrm>
            <a:off x="4071262" y="1942581"/>
            <a:ext cx="4171986" cy="4278756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154546" y="6426558"/>
            <a:ext cx="100326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>
                <a:solidFill>
                  <a:schemeClr val="bg1"/>
                </a:solidFill>
              </a:rPr>
              <a:t>Expérience de Joule, in B</a:t>
            </a:r>
            <a:r>
              <a:rPr lang="fr-FR" sz="2000" dirty="0">
                <a:solidFill>
                  <a:schemeClr val="bg1"/>
                </a:solidFill>
              </a:rPr>
              <a:t>. </a:t>
            </a:r>
            <a:r>
              <a:rPr lang="fr-FR" sz="2000" dirty="0" smtClean="0">
                <a:solidFill>
                  <a:schemeClr val="bg1"/>
                </a:solidFill>
              </a:rPr>
              <a:t>Diu et coll., </a:t>
            </a:r>
            <a:r>
              <a:rPr lang="fr-FR" sz="2000" i="1" dirty="0" smtClean="0">
                <a:solidFill>
                  <a:schemeClr val="bg1"/>
                </a:solidFill>
              </a:rPr>
              <a:t>Thermodynamique</a:t>
            </a:r>
            <a:r>
              <a:rPr lang="fr-FR" sz="2000" dirty="0" smtClean="0">
                <a:solidFill>
                  <a:schemeClr val="bg1"/>
                </a:solidFill>
              </a:rPr>
              <a:t>, Hermann (2007)</a:t>
            </a:r>
            <a:endParaRPr lang="fr-FR" sz="2000" dirty="0">
              <a:solidFill>
                <a:schemeClr val="bg1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ADF71-8AEE-4C6E-B820-85F8F98725D8}" type="slidenum">
              <a:rPr lang="fr-FR" smtClean="0"/>
              <a:t>2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1097279" y="286603"/>
            <a:ext cx="10612499" cy="1450757"/>
          </a:xfrm>
        </p:spPr>
        <p:txBody>
          <a:bodyPr>
            <a:normAutofit fontScale="90000"/>
          </a:bodyPr>
          <a:lstStyle/>
          <a:p>
            <a:r>
              <a:rPr lang="fr-FR" b="1" dirty="0" smtClean="0">
                <a:solidFill>
                  <a:schemeClr val="accent2"/>
                </a:solidFill>
              </a:rPr>
              <a:t>I. Propriétés statistiques de la capacité thermique</a:t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2. Description macroscopique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57868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8102" y="1819248"/>
            <a:ext cx="6676756" cy="4364605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0" y="6462910"/>
            <a:ext cx="79977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solidFill>
                  <a:schemeClr val="bg1"/>
                </a:solidFill>
              </a:rPr>
              <a:t>M. Bertin, J.P. </a:t>
            </a:r>
            <a:r>
              <a:rPr lang="fr-FR" sz="2000" dirty="0" err="1">
                <a:solidFill>
                  <a:schemeClr val="bg1"/>
                </a:solidFill>
              </a:rPr>
              <a:t>Faroux</a:t>
            </a:r>
            <a:r>
              <a:rPr lang="fr-FR" sz="2000" dirty="0">
                <a:solidFill>
                  <a:schemeClr val="bg1"/>
                </a:solidFill>
              </a:rPr>
              <a:t>, and J. Renault. Thermodynamique. </a:t>
            </a:r>
            <a:r>
              <a:rPr lang="fr-FR" sz="2000" dirty="0" err="1">
                <a:solidFill>
                  <a:schemeClr val="bg1"/>
                </a:solidFill>
              </a:rPr>
              <a:t>Dunod</a:t>
            </a:r>
            <a:r>
              <a:rPr lang="fr-FR" sz="2000" dirty="0">
                <a:solidFill>
                  <a:schemeClr val="bg1"/>
                </a:solidFill>
              </a:rPr>
              <a:t>, </a:t>
            </a:r>
            <a:r>
              <a:rPr lang="fr-FR" sz="2000" dirty="0" smtClean="0">
                <a:solidFill>
                  <a:schemeClr val="bg1"/>
                </a:solidFill>
              </a:rPr>
              <a:t>1979</a:t>
            </a:r>
            <a:endParaRPr lang="fr-FR" sz="200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ADF71-8AEE-4C6E-B820-85F8F98725D8}" type="slidenum">
              <a:rPr lang="fr-FR" smtClean="0"/>
              <a:t>3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1097279" y="286603"/>
            <a:ext cx="10612499" cy="1450757"/>
          </a:xfrm>
        </p:spPr>
        <p:txBody>
          <a:bodyPr>
            <a:normAutofit fontScale="90000"/>
          </a:bodyPr>
          <a:lstStyle/>
          <a:p>
            <a:r>
              <a:rPr lang="fr-FR" b="1" dirty="0" smtClean="0">
                <a:solidFill>
                  <a:schemeClr val="accent2"/>
                </a:solidFill>
              </a:rPr>
              <a:t>I. Propriétés statistiques de la capacité thermique</a:t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2. Description macroscopique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60926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8565" y="1778304"/>
            <a:ext cx="4625944" cy="4452569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0" y="6462910"/>
            <a:ext cx="79977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solidFill>
                  <a:schemeClr val="bg1"/>
                </a:solidFill>
              </a:rPr>
              <a:t>M. Bertin, J.P. </a:t>
            </a:r>
            <a:r>
              <a:rPr lang="fr-FR" sz="2000" dirty="0" err="1">
                <a:solidFill>
                  <a:schemeClr val="bg1"/>
                </a:solidFill>
              </a:rPr>
              <a:t>Faroux</a:t>
            </a:r>
            <a:r>
              <a:rPr lang="fr-FR" sz="2000" dirty="0">
                <a:solidFill>
                  <a:schemeClr val="bg1"/>
                </a:solidFill>
              </a:rPr>
              <a:t>, and J. Renault. Thermodynamique. </a:t>
            </a:r>
            <a:r>
              <a:rPr lang="fr-FR" sz="2000" dirty="0" err="1">
                <a:solidFill>
                  <a:schemeClr val="bg1"/>
                </a:solidFill>
              </a:rPr>
              <a:t>Dunod</a:t>
            </a:r>
            <a:r>
              <a:rPr lang="fr-FR" sz="2000" dirty="0">
                <a:solidFill>
                  <a:schemeClr val="bg1"/>
                </a:solidFill>
              </a:rPr>
              <a:t>, </a:t>
            </a:r>
            <a:r>
              <a:rPr lang="fr-FR" sz="2000" dirty="0" smtClean="0">
                <a:solidFill>
                  <a:schemeClr val="bg1"/>
                </a:solidFill>
              </a:rPr>
              <a:t>1979</a:t>
            </a:r>
            <a:endParaRPr lang="fr-FR" sz="200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ADF71-8AEE-4C6E-B820-85F8F98725D8}" type="slidenum">
              <a:rPr lang="fr-FR" smtClean="0"/>
              <a:t>4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1097279" y="286603"/>
            <a:ext cx="10612499" cy="1450757"/>
          </a:xfrm>
        </p:spPr>
        <p:txBody>
          <a:bodyPr>
            <a:normAutofit/>
          </a:bodyPr>
          <a:lstStyle/>
          <a:p>
            <a:r>
              <a:rPr lang="fr-FR" b="1" dirty="0" smtClean="0">
                <a:solidFill>
                  <a:schemeClr val="accent2"/>
                </a:solidFill>
              </a:rPr>
              <a:t>II. Systèmes sans interactions : capacité thermique du gaz parfait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04334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651" y="1801943"/>
            <a:ext cx="7650891" cy="443172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au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73979608"/>
                  </p:ext>
                </p:extLst>
              </p:nvPr>
            </p:nvGraphicFramePr>
            <p:xfrm>
              <a:off x="8512954" y="1801943"/>
              <a:ext cx="3196824" cy="443172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705476"/>
                    <a:gridCol w="1245674"/>
                    <a:gridCol w="1245674"/>
                  </a:tblGrid>
                  <a:tr h="738621">
                    <a:tc>
                      <a:txBody>
                        <a:bodyPr/>
                        <a:lstStyle/>
                        <a:p>
                          <a:endParaRPr lang="fr-FR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sz="20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2000" b="1" i="1" smtClean="0">
                                        <a:latin typeface="Cambria Math" panose="02040503050406030204" pitchFamily="18" charset="0"/>
                                      </a:rPr>
                                      <m:t>𝑻</m:t>
                                    </m:r>
                                  </m:e>
                                  <m:sub>
                                    <m:eqArr>
                                      <m:eqArrPr>
                                        <m:ctrlPr>
                                          <a:rPr lang="fr-FR" sz="2000" b="1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eqArrPr>
                                      <m:e>
                                        <m:r>
                                          <a:rPr lang="fr-FR" sz="2000" b="1" i="1" smtClean="0">
                                            <a:latin typeface="Cambria Math" panose="02040503050406030204" pitchFamily="18" charset="0"/>
                                          </a:rPr>
                                          <m:t>𝒓𝒐𝒕𝒂𝒕𝒊𝒐𝒏</m:t>
                                        </m:r>
                                      </m:e>
                                      <m:e>
                                        <m:r>
                                          <a:rPr lang="fr-FR" sz="2000" b="1" i="1" smtClean="0">
                                            <a:latin typeface="Cambria Math" panose="02040503050406030204" pitchFamily="18" charset="0"/>
                                          </a:rPr>
                                          <m:t>(</m:t>
                                        </m:r>
                                        <m:r>
                                          <a:rPr lang="fr-FR" sz="2000" b="1" i="1" smtClean="0">
                                            <a:latin typeface="Cambria Math" panose="02040503050406030204" pitchFamily="18" charset="0"/>
                                          </a:rPr>
                                          <m:t>𝑲</m:t>
                                        </m:r>
                                        <m:r>
                                          <a:rPr lang="fr-FR" sz="2000" b="1" i="1" smtClean="0">
                                            <a:latin typeface="Cambria Math" panose="02040503050406030204" pitchFamily="18" charset="0"/>
                                          </a:rPr>
                                          <m:t>)</m:t>
                                        </m:r>
                                      </m:e>
                                    </m:eqArr>
                                  </m:sub>
                                </m:sSub>
                              </m:oMath>
                            </m:oMathPara>
                          </a14:m>
                          <a:endParaRPr lang="fr-FR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sz="20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2000" b="1" i="1" smtClean="0">
                                        <a:latin typeface="Cambria Math" panose="02040503050406030204" pitchFamily="18" charset="0"/>
                                      </a:rPr>
                                      <m:t>𝑻</m:t>
                                    </m:r>
                                  </m:e>
                                  <m:sub>
                                    <m:eqArr>
                                      <m:eqArrPr>
                                        <m:ctrlPr>
                                          <a:rPr lang="fr-FR" sz="2000" b="1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eqArrPr>
                                      <m:e>
                                        <m:r>
                                          <a:rPr lang="fr-FR" sz="2000" b="1" i="1" smtClean="0">
                                            <a:latin typeface="Cambria Math" panose="02040503050406030204" pitchFamily="18" charset="0"/>
                                          </a:rPr>
                                          <m:t>𝒗𝒊𝒃𝒓𝒂𝒕𝒊𝒐𝒏</m:t>
                                        </m:r>
                                      </m:e>
                                      <m:e>
                                        <m:r>
                                          <a:rPr lang="fr-FR" sz="2000" b="1" i="1" smtClean="0">
                                            <a:latin typeface="Cambria Math" panose="02040503050406030204" pitchFamily="18" charset="0"/>
                                          </a:rPr>
                                          <m:t>(</m:t>
                                        </m:r>
                                        <m:r>
                                          <a:rPr lang="fr-FR" sz="2000" b="1" i="1" smtClean="0">
                                            <a:latin typeface="Cambria Math" panose="02040503050406030204" pitchFamily="18" charset="0"/>
                                          </a:rPr>
                                          <m:t>𝑲</m:t>
                                        </m:r>
                                        <m:r>
                                          <a:rPr lang="fr-FR" sz="2000" b="1" i="1" smtClean="0">
                                            <a:latin typeface="Cambria Math" panose="02040503050406030204" pitchFamily="18" charset="0"/>
                                          </a:rPr>
                                          <m:t>)</m:t>
                                        </m:r>
                                      </m:e>
                                    </m:eqArr>
                                  </m:sub>
                                </m:sSub>
                              </m:oMath>
                            </m:oMathPara>
                          </a14:m>
                          <a:endParaRPr lang="fr-FR" sz="2000" b="1" dirty="0" smtClean="0"/>
                        </a:p>
                      </a:txBody>
                      <a:tcPr/>
                    </a:tc>
                  </a:tr>
                  <a:tr h="738621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𝐻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85 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6 200 </a:t>
                          </a:r>
                          <a:endParaRPr lang="fr-FR" dirty="0"/>
                        </a:p>
                      </a:txBody>
                      <a:tcPr anchor="ctr"/>
                    </a:tc>
                  </a:tr>
                  <a:tr h="738621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𝐻𝐶𝑙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15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4</a:t>
                          </a:r>
                          <a:r>
                            <a:rPr lang="fr-FR" baseline="0" dirty="0" smtClean="0"/>
                            <a:t> 200</a:t>
                          </a:r>
                          <a:endParaRPr lang="fr-FR" dirty="0"/>
                        </a:p>
                      </a:txBody>
                      <a:tcPr anchor="ctr"/>
                    </a:tc>
                  </a:tr>
                  <a:tr h="738621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𝑂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b="0" dirty="0" smtClean="0"/>
                        </a:p>
                        <a:p>
                          <a:pPr algn="ctr"/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2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2 300</a:t>
                          </a:r>
                          <a:endParaRPr lang="fr-FR" dirty="0"/>
                        </a:p>
                      </a:txBody>
                      <a:tcPr anchor="ctr"/>
                    </a:tc>
                  </a:tr>
                  <a:tr h="738621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3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3 400</a:t>
                          </a:r>
                          <a:endParaRPr lang="fr-FR" dirty="0"/>
                        </a:p>
                      </a:txBody>
                      <a:tcPr anchor="ctr"/>
                    </a:tc>
                  </a:tr>
                  <a:tr h="738621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𝑙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0,4 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808</a:t>
                          </a:r>
                          <a:endParaRPr lang="fr-FR" dirty="0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au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73979608"/>
                  </p:ext>
                </p:extLst>
              </p:nvPr>
            </p:nvGraphicFramePr>
            <p:xfrm>
              <a:off x="8512954" y="1801943"/>
              <a:ext cx="3196824" cy="443172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705476"/>
                    <a:gridCol w="1245674"/>
                    <a:gridCol w="1245674"/>
                  </a:tblGrid>
                  <a:tr h="738621">
                    <a:tc>
                      <a:txBody>
                        <a:bodyPr/>
                        <a:lstStyle/>
                        <a:p>
                          <a:endParaRPr lang="fr-FR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57353" t="-826" r="-102941" b="-50330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56585" t="-826" r="-2439" b="-503306"/>
                          </a:stretch>
                        </a:blipFill>
                      </a:tcPr>
                    </a:tc>
                  </a:tr>
                  <a:tr h="738621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862" t="-100000" r="-356897" b="-39918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85 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6 200 </a:t>
                          </a:r>
                          <a:endParaRPr lang="fr-FR" dirty="0"/>
                        </a:p>
                      </a:txBody>
                      <a:tcPr anchor="ctr"/>
                    </a:tc>
                  </a:tr>
                  <a:tr h="738621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862" t="-201653" r="-356897" b="-3024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15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4</a:t>
                          </a:r>
                          <a:r>
                            <a:rPr lang="fr-FR" baseline="0" dirty="0" smtClean="0"/>
                            <a:t> 200</a:t>
                          </a:r>
                          <a:endParaRPr lang="fr-FR" dirty="0"/>
                        </a:p>
                      </a:txBody>
                      <a:tcPr anchor="ctr"/>
                    </a:tc>
                  </a:tr>
                  <a:tr h="738621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862" t="-301653" r="-356897" b="-2024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2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2 300</a:t>
                          </a:r>
                          <a:endParaRPr lang="fr-FR" dirty="0"/>
                        </a:p>
                      </a:txBody>
                      <a:tcPr anchor="ctr"/>
                    </a:tc>
                  </a:tr>
                  <a:tr h="738621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862" t="-398361" r="-356897" b="-10082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3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3 400</a:t>
                          </a:r>
                          <a:endParaRPr lang="fr-FR" dirty="0"/>
                        </a:p>
                      </a:txBody>
                      <a:tcPr anchor="ctr"/>
                    </a:tc>
                  </a:tr>
                  <a:tr h="738621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862" t="-502479" r="-356897" b="-165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0,4 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808</a:t>
                          </a:r>
                          <a:endParaRPr lang="fr-FR" dirty="0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Fallback>
      </mc:AlternateContent>
      <p:sp>
        <p:nvSpPr>
          <p:cNvPr id="6" name="ZoneTexte 5"/>
          <p:cNvSpPr txBox="1"/>
          <p:nvPr/>
        </p:nvSpPr>
        <p:spPr>
          <a:xfrm>
            <a:off x="154545" y="6426558"/>
            <a:ext cx="94402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>
                <a:solidFill>
                  <a:schemeClr val="bg1"/>
                </a:solidFill>
              </a:rPr>
              <a:t>J. </a:t>
            </a:r>
            <a:r>
              <a:rPr lang="fr-FR" sz="2000" dirty="0" err="1" smtClean="0">
                <a:solidFill>
                  <a:schemeClr val="bg1"/>
                </a:solidFill>
              </a:rPr>
              <a:t>Majou</a:t>
            </a:r>
            <a:r>
              <a:rPr lang="fr-FR" sz="2000" dirty="0" smtClean="0">
                <a:solidFill>
                  <a:schemeClr val="bg1"/>
                </a:solidFill>
              </a:rPr>
              <a:t> and S. Komilikis, </a:t>
            </a:r>
            <a:r>
              <a:rPr lang="fr-FR" sz="2000" i="1" dirty="0" err="1" smtClean="0">
                <a:solidFill>
                  <a:schemeClr val="bg1"/>
                </a:solidFill>
              </a:rPr>
              <a:t>Supermanuel</a:t>
            </a:r>
            <a:r>
              <a:rPr lang="fr-FR" sz="2000" i="1" dirty="0" smtClean="0">
                <a:solidFill>
                  <a:schemeClr val="bg1"/>
                </a:solidFill>
              </a:rPr>
              <a:t> de Physique</a:t>
            </a:r>
            <a:r>
              <a:rPr lang="fr-FR" sz="2000" dirty="0" smtClean="0">
                <a:solidFill>
                  <a:schemeClr val="bg1"/>
                </a:solidFill>
              </a:rPr>
              <a:t>, Bréal (2013)</a:t>
            </a:r>
            <a:endParaRPr lang="fr-FR" sz="2000" dirty="0">
              <a:solidFill>
                <a:schemeClr val="bg1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ADF71-8AEE-4C6E-B820-85F8F98725D8}" type="slidenum">
              <a:rPr lang="fr-FR" smtClean="0"/>
              <a:t>5</a:t>
            </a:fld>
            <a:endParaRPr lang="fr-FR"/>
          </a:p>
        </p:txBody>
      </p:sp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1097279" y="286603"/>
            <a:ext cx="10612499" cy="1450757"/>
          </a:xfrm>
        </p:spPr>
        <p:txBody>
          <a:bodyPr>
            <a:normAutofit/>
          </a:bodyPr>
          <a:lstStyle/>
          <a:p>
            <a:r>
              <a:rPr lang="fr-FR" b="1" dirty="0" smtClean="0">
                <a:solidFill>
                  <a:schemeClr val="accent2"/>
                </a:solidFill>
              </a:rPr>
              <a:t>II. Capacité </a:t>
            </a:r>
            <a:r>
              <a:rPr lang="fr-FR" b="1" dirty="0">
                <a:solidFill>
                  <a:schemeClr val="accent2"/>
                </a:solidFill>
              </a:rPr>
              <a:t>thermique du gaz parfait</a:t>
            </a:r>
            <a:r>
              <a:rPr lang="fr-FR" b="1" dirty="0" smtClean="0">
                <a:solidFill>
                  <a:schemeClr val="accent2"/>
                </a:solidFill>
              </a:rPr>
              <a:t/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3. Capacité du gaz parfait </a:t>
            </a:r>
            <a:r>
              <a:rPr lang="fr-FR" sz="3200" b="1" dirty="0" err="1" smtClean="0">
                <a:solidFill>
                  <a:srgbClr val="00B050"/>
                </a:solidFill>
              </a:rPr>
              <a:t>polyatomique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89893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2"/>
          <a:srcRect b="3674"/>
          <a:stretch/>
        </p:blipFill>
        <p:spPr>
          <a:xfrm>
            <a:off x="2559940" y="1958890"/>
            <a:ext cx="7687175" cy="4276240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0" y="6462910"/>
            <a:ext cx="79977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solidFill>
                  <a:schemeClr val="bg1"/>
                </a:solidFill>
              </a:rPr>
              <a:t>M. </a:t>
            </a:r>
            <a:r>
              <a:rPr lang="fr-FR" sz="2000" dirty="0" smtClean="0">
                <a:solidFill>
                  <a:schemeClr val="bg1"/>
                </a:solidFill>
              </a:rPr>
              <a:t>Bertin et coll., </a:t>
            </a:r>
            <a:r>
              <a:rPr lang="fr-FR" sz="2000" i="1" dirty="0" smtClean="0">
                <a:solidFill>
                  <a:schemeClr val="bg1"/>
                </a:solidFill>
              </a:rPr>
              <a:t>Thermodynamique</a:t>
            </a:r>
            <a:r>
              <a:rPr lang="fr-FR" sz="2000" dirty="0" smtClean="0">
                <a:solidFill>
                  <a:schemeClr val="bg1"/>
                </a:solidFill>
              </a:rPr>
              <a:t>, </a:t>
            </a:r>
            <a:r>
              <a:rPr lang="fr-FR" sz="2000" dirty="0" err="1" smtClean="0">
                <a:solidFill>
                  <a:schemeClr val="bg1"/>
                </a:solidFill>
              </a:rPr>
              <a:t>Dunod</a:t>
            </a:r>
            <a:r>
              <a:rPr lang="fr-FR" sz="2000" dirty="0">
                <a:solidFill>
                  <a:schemeClr val="bg1"/>
                </a:solidFill>
              </a:rPr>
              <a:t> </a:t>
            </a:r>
            <a:r>
              <a:rPr lang="fr-FR" sz="2000" dirty="0" smtClean="0">
                <a:solidFill>
                  <a:schemeClr val="bg1"/>
                </a:solidFill>
              </a:rPr>
              <a:t>(1979)</a:t>
            </a:r>
            <a:endParaRPr lang="fr-FR" sz="200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ADF71-8AEE-4C6E-B820-85F8F98725D8}" type="slidenum">
              <a:rPr lang="fr-FR" smtClean="0"/>
              <a:t>6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1097279" y="286603"/>
            <a:ext cx="10612499" cy="1450757"/>
          </a:xfrm>
        </p:spPr>
        <p:txBody>
          <a:bodyPr>
            <a:normAutofit/>
          </a:bodyPr>
          <a:lstStyle/>
          <a:p>
            <a:r>
              <a:rPr lang="fr-FR" b="1" dirty="0" smtClean="0">
                <a:solidFill>
                  <a:schemeClr val="accent2"/>
                </a:solidFill>
              </a:rPr>
              <a:t>III. Capacité thermique des solides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28435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154545" y="6426558"/>
            <a:ext cx="94402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>
                <a:solidFill>
                  <a:schemeClr val="bg1"/>
                </a:solidFill>
              </a:rPr>
              <a:t>Capacité thermique de l’Argon solide, in C. </a:t>
            </a:r>
            <a:r>
              <a:rPr lang="fr-FR" sz="2000" dirty="0" err="1" smtClean="0">
                <a:solidFill>
                  <a:schemeClr val="bg1"/>
                </a:solidFill>
              </a:rPr>
              <a:t>Kittel</a:t>
            </a:r>
            <a:r>
              <a:rPr lang="fr-FR" sz="2000" dirty="0" smtClean="0">
                <a:solidFill>
                  <a:schemeClr val="bg1"/>
                </a:solidFill>
              </a:rPr>
              <a:t>, </a:t>
            </a:r>
            <a:r>
              <a:rPr lang="fr-FR" sz="2000" i="1" dirty="0" smtClean="0">
                <a:solidFill>
                  <a:schemeClr val="bg1"/>
                </a:solidFill>
              </a:rPr>
              <a:t>Physique de l’état solide</a:t>
            </a:r>
            <a:r>
              <a:rPr lang="fr-FR" sz="20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ADF71-8AEE-4C6E-B820-85F8F98725D8}" type="slidenum">
              <a:rPr lang="fr-FR" smtClean="0"/>
              <a:t>7</a:t>
            </a:fld>
            <a:endParaRPr lang="fr-FR"/>
          </a:p>
        </p:txBody>
      </p:sp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1097279" y="286603"/>
            <a:ext cx="10612499" cy="1450757"/>
          </a:xfrm>
        </p:spPr>
        <p:txBody>
          <a:bodyPr>
            <a:normAutofit/>
          </a:bodyPr>
          <a:lstStyle/>
          <a:p>
            <a:r>
              <a:rPr lang="fr-FR" b="1" dirty="0" smtClean="0">
                <a:solidFill>
                  <a:schemeClr val="accent2"/>
                </a:solidFill>
              </a:rPr>
              <a:t>III. Capacité thermiques des solides</a:t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3. Le modèle de Debye</a:t>
            </a:r>
            <a:endParaRPr lang="fr-FR" sz="3200" b="1" dirty="0">
              <a:solidFill>
                <a:srgbClr val="00B050"/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2"/>
          <a:srcRect l="2729" t="2626" r="1776" b="2265"/>
          <a:stretch/>
        </p:blipFill>
        <p:spPr>
          <a:xfrm>
            <a:off x="3667152" y="1802162"/>
            <a:ext cx="5472752" cy="4477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42055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154545" y="6426558"/>
            <a:ext cx="94402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>
                <a:solidFill>
                  <a:schemeClr val="bg1"/>
                </a:solidFill>
              </a:rPr>
              <a:t>Capacité thermique expérimentale des solides à très basses températures</a:t>
            </a:r>
            <a:endParaRPr lang="fr-FR" sz="2000" dirty="0">
              <a:solidFill>
                <a:schemeClr val="bg1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ADF71-8AEE-4C6E-B820-85F8F98725D8}" type="slidenum">
              <a:rPr lang="fr-FR" smtClean="0"/>
              <a:t>8</a:t>
            </a:fld>
            <a:endParaRPr lang="fr-FR"/>
          </a:p>
        </p:txBody>
      </p:sp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1097279" y="286603"/>
            <a:ext cx="10612499" cy="1450757"/>
          </a:xfrm>
        </p:spPr>
        <p:txBody>
          <a:bodyPr>
            <a:normAutofit/>
          </a:bodyPr>
          <a:lstStyle/>
          <a:p>
            <a:r>
              <a:rPr lang="fr-FR" b="1" dirty="0" smtClean="0">
                <a:solidFill>
                  <a:schemeClr val="accent2"/>
                </a:solidFill>
              </a:rPr>
              <a:t>Conclusion</a:t>
            </a:r>
            <a:endParaRPr lang="fr-FR" sz="3200" b="1" dirty="0">
              <a:solidFill>
                <a:srgbClr val="00B050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5494" y="1793225"/>
            <a:ext cx="10552035" cy="4462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13649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96328" y="772600"/>
            <a:ext cx="10162123" cy="3566160"/>
          </a:xfrm>
        </p:spPr>
        <p:txBody>
          <a:bodyPr>
            <a:normAutofit/>
          </a:bodyPr>
          <a:lstStyle/>
          <a:p>
            <a:r>
              <a:rPr lang="fr-FR" sz="6600" dirty="0" smtClean="0"/>
              <a:t>Merci de votre attention !</a:t>
            </a:r>
            <a:endParaRPr lang="fr-FR" sz="66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Agrégation externe de Physique-chimie, option Physique</a:t>
            </a:r>
          </a:p>
        </p:txBody>
      </p:sp>
      <p:sp>
        <p:nvSpPr>
          <p:cNvPr id="4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dirty="0" smtClean="0">
                <a:solidFill>
                  <a:schemeClr val="bg1"/>
                </a:solidFill>
              </a:rPr>
              <a:t>Jules FILLETTE</a:t>
            </a: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6528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étrospective">
  <a:themeElements>
    <a:clrScheme name="Orange roug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étrospectiv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étrospectiv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1998</TotalTime>
  <Words>212</Words>
  <Application>Microsoft Office PowerPoint</Application>
  <PresentationFormat>Grand écran</PresentationFormat>
  <Paragraphs>47</Paragraphs>
  <Slides>10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Cambria Math</vt:lpstr>
      <vt:lpstr>Rétrospective</vt:lpstr>
      <vt:lpstr>Conception personnalisée</vt:lpstr>
      <vt:lpstr>LP44 – Capacités thermiques : description, interprétations microscopiques.</vt:lpstr>
      <vt:lpstr>I. Propriétés statistiques de la capacité thermique  2. Description macroscopique</vt:lpstr>
      <vt:lpstr>I. Propriétés statistiques de la capacité thermique  2. Description macroscopique</vt:lpstr>
      <vt:lpstr>II. Systèmes sans interactions : capacité thermique du gaz parfait</vt:lpstr>
      <vt:lpstr>II. Capacité thermique du gaz parfait  3. Capacité du gaz parfait polyatomique</vt:lpstr>
      <vt:lpstr>III. Capacité thermique des solides</vt:lpstr>
      <vt:lpstr>III. Capacité thermiques des solides  3. Le modèle de Debye</vt:lpstr>
      <vt:lpstr>Conclusion</vt:lpstr>
      <vt:lpstr>Merci de votre attention !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Jules FILLETTE</dc:creator>
  <cp:lastModifiedBy>Jules FILLETTE</cp:lastModifiedBy>
  <cp:revision>19</cp:revision>
  <dcterms:created xsi:type="dcterms:W3CDTF">2019-02-02T09:11:16Z</dcterms:created>
  <dcterms:modified xsi:type="dcterms:W3CDTF">2019-06-23T12:44:48Z</dcterms:modified>
</cp:coreProperties>
</file>