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7"/>
  </p:notesMasterIdLst>
  <p:sldIdLst>
    <p:sldId id="256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12/06/2019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12/06/2019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12/06/2019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12/06/2019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12/06/2019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12/06/2019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12/06/2019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12/06/2019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12/06/2019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12/06/2019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12/06/2019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12/06/2019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12/06/2019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.png"/><Relationship Id="rId4" Type="http://schemas.openxmlformats.org/officeDocument/2006/relationships/hyperlink" Target="https://www.youtube.com/watch?v=6dIqCQ-WA10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youtube.com/watch?v=6dIqCQ-WA10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7200" dirty="0" smtClean="0"/>
              <a:t>LP25 – Ondes Acoustiques</a:t>
            </a:r>
            <a:endParaRPr lang="fr-FR" sz="72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0795379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I. Equation de propagation d’une onde de pression.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200" b="1" dirty="0">
                <a:solidFill>
                  <a:srgbClr val="00B050"/>
                </a:solidFill>
              </a:rPr>
              <a:t>1</a:t>
            </a:r>
            <a:r>
              <a:rPr lang="fr-FR" sz="3200" b="1" dirty="0" smtClean="0">
                <a:solidFill>
                  <a:srgbClr val="00B050"/>
                </a:solidFill>
              </a:rPr>
              <a:t>. Hypothèse acoustique.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-1" y="6441465"/>
            <a:ext cx="10795379" cy="416536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Propagation de l’onde de </a:t>
            </a:r>
            <a:r>
              <a:rPr lang="fr-FR" dirty="0">
                <a:solidFill>
                  <a:schemeClr val="bg1"/>
                </a:solidFill>
              </a:rPr>
              <a:t>pression. (</a:t>
            </a:r>
            <a:r>
              <a:rPr lang="fr-FR" dirty="0">
                <a:solidFill>
                  <a:schemeClr val="bg1"/>
                </a:solidFill>
                <a:hlinkClick r:id="rId4"/>
              </a:rPr>
              <a:t>https://</a:t>
            </a:r>
            <a:r>
              <a:rPr lang="fr-FR" dirty="0" smtClean="0">
                <a:solidFill>
                  <a:schemeClr val="bg1"/>
                </a:solidFill>
                <a:hlinkClick r:id="rId4"/>
              </a:rPr>
              <a:t>www.youtube.com/watch?v=6dIqCQ-WA10</a:t>
            </a:r>
            <a:r>
              <a:rPr lang="fr-FR" dirty="0" smtClean="0">
                <a:solidFill>
                  <a:schemeClr val="bg1"/>
                </a:solidFill>
              </a:rPr>
              <a:t> )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2</a:t>
            </a:fld>
            <a:endParaRPr lang="fr-FR"/>
          </a:p>
        </p:txBody>
      </p:sp>
      <p:pic>
        <p:nvPicPr>
          <p:cNvPr id="4" name="Propagation onde sonore">
            <a:hlinkClick r:id="" action="ppaction://media"/>
          </p:cNvPr>
          <p:cNvPicPr>
            <a:picLocks noGrp="1" noChangeAspect="1"/>
          </p:cNvPicPr>
          <p:nvPr>
            <p:ph sz="half"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18967" y="1882198"/>
            <a:ext cx="7815025" cy="4396109"/>
          </a:xfrm>
        </p:spPr>
      </p:pic>
    </p:spTree>
    <p:extLst>
      <p:ext uri="{BB962C8B-B14F-4D97-AF65-F5344CB8AC3E}">
        <p14:creationId xmlns:p14="http://schemas.microsoft.com/office/powerpoint/2010/main" val="127641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6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I. Equation de propagation d’une onde de pression.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3. Célérité des ondes acoustiques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-1" y="6441465"/>
            <a:ext cx="10795379" cy="416536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Propagation de l’onde de </a:t>
            </a:r>
            <a:r>
              <a:rPr lang="fr-FR" dirty="0">
                <a:solidFill>
                  <a:schemeClr val="bg1"/>
                </a:solidFill>
              </a:rPr>
              <a:t>pression. (</a:t>
            </a:r>
            <a:r>
              <a:rPr lang="fr-FR" dirty="0">
                <a:solidFill>
                  <a:schemeClr val="bg1"/>
                </a:solidFill>
                <a:hlinkClick r:id="rId2"/>
              </a:rPr>
              <a:t>https://</a:t>
            </a:r>
            <a:r>
              <a:rPr lang="fr-FR" dirty="0" smtClean="0">
                <a:solidFill>
                  <a:schemeClr val="bg1"/>
                </a:solidFill>
                <a:hlinkClick r:id="rId2"/>
              </a:rPr>
              <a:t>www.youtube.com/watch?v=6dIqCQ-WA10</a:t>
            </a:r>
            <a:r>
              <a:rPr lang="fr-FR" dirty="0" smtClean="0">
                <a:solidFill>
                  <a:schemeClr val="bg1"/>
                </a:solidFill>
              </a:rPr>
              <a:t> )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3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Espace réservé du contenu 5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3004229165"/>
                  </p:ext>
                </p:extLst>
              </p:nvPr>
            </p:nvGraphicFramePr>
            <p:xfrm>
              <a:off x="885740" y="2525773"/>
              <a:ext cx="10481480" cy="31089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947916"/>
                    <a:gridCol w="2458699"/>
                    <a:gridCol w="2795689"/>
                    <a:gridCol w="2279176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Matériau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Masse</a:t>
                          </a:r>
                          <a:r>
                            <a:rPr lang="fr-FR" b="0" baseline="0" dirty="0" smtClean="0"/>
                            <a:t> unitaire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Coefficient</a:t>
                          </a:r>
                          <a:r>
                            <a:rPr lang="fr-FR" b="0" baseline="0" dirty="0" smtClean="0"/>
                            <a:t> de compressibilité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oMath>
                          </a14:m>
                          <a:r>
                            <a:rPr lang="fr-FR" b="0" dirty="0" smtClean="0"/>
                            <a:t> (à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295 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oMath>
                          </a14:m>
                          <a:r>
                            <a:rPr lang="fr-FR" b="0" dirty="0" smtClean="0"/>
                            <a:t>)</a:t>
                          </a:r>
                          <a:endParaRPr lang="fr-FR" b="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1" dirty="0" smtClean="0"/>
                            <a:t>Air</a:t>
                          </a:r>
                        </a:p>
                        <a:p>
                          <a:pPr algn="ctr"/>
                          <a:r>
                            <a:rPr lang="fr-FR" dirty="0" smtClean="0"/>
                            <a:t>(considéré</a:t>
                          </a:r>
                          <a:r>
                            <a:rPr lang="fr-FR" baseline="0" dirty="0" smtClean="0"/>
                            <a:t> comme</a:t>
                          </a:r>
                        </a:p>
                        <a:p>
                          <a:pPr algn="ctr"/>
                          <a:r>
                            <a:rPr lang="fr-FR" baseline="0" dirty="0" smtClean="0"/>
                            <a:t>un gaz parfait)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=28,8 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𝑚𝑜</m:t>
                                </m:r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𝑙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𝜒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𝛾</m:t>
                                    </m:r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𝑃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=7×</m:t>
                                </m:r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−6</m:t>
                                    </m:r>
                                  </m:sup>
                                </m:sSup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=344 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1" dirty="0" smtClean="0"/>
                            <a:t>Eau</a:t>
                          </a:r>
                        </a:p>
                        <a:p>
                          <a:pPr algn="ctr"/>
                          <a:r>
                            <a:rPr lang="fr-FR" dirty="0" smtClean="0"/>
                            <a:t>(fluide quasi-incompressible)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=1,0×</m:t>
                                </m:r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𝑘𝑔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−3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𝜒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=5,0×</m:t>
                                </m:r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−10</m:t>
                                    </m:r>
                                  </m:sup>
                                </m:sSup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=1,4×</m:t>
                                </m:r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1" dirty="0" smtClean="0"/>
                            <a:t>Solide</a:t>
                          </a:r>
                        </a:p>
                        <a:p>
                          <a:pPr algn="ctr"/>
                          <a:r>
                            <a:rPr lang="fr-FR" dirty="0" smtClean="0"/>
                            <a:t>(modèle du solide élastique)</a:t>
                          </a:r>
                        </a:p>
                        <a:p>
                          <a:pPr algn="ctr"/>
                          <a:r>
                            <a:rPr lang="fr-FR" dirty="0" smtClean="0"/>
                            <a:t>Exemple</a:t>
                          </a:r>
                          <a:r>
                            <a:rPr lang="fr-FR" baseline="0" dirty="0" smtClean="0"/>
                            <a:t> du fer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=7,88×</m:t>
                                </m:r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𝑘𝑔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−3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Module d’Young :</a:t>
                          </a: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=190 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𝐺𝑃𝑎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=4,91×</m:t>
                                </m:r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Espace réservé du contenu 5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3004229165"/>
                  </p:ext>
                </p:extLst>
              </p:nvPr>
            </p:nvGraphicFramePr>
            <p:xfrm>
              <a:off x="885740" y="2525773"/>
              <a:ext cx="10481480" cy="31089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947916"/>
                    <a:gridCol w="2458699"/>
                    <a:gridCol w="2795689"/>
                    <a:gridCol w="2279176"/>
                  </a:tblGrid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Matériau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Masse</a:t>
                          </a:r>
                          <a:r>
                            <a:rPr lang="fr-FR" b="0" baseline="0" dirty="0" smtClean="0"/>
                            <a:t> unitaire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Coefficient</a:t>
                          </a:r>
                          <a:r>
                            <a:rPr lang="fr-FR" b="0" baseline="0" dirty="0" smtClean="0"/>
                            <a:t> de compressibilité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360160" t="-4762" r="-1070" b="-400952"/>
                          </a:stretch>
                        </a:blipFill>
                      </a:tcPr>
                    </a:tc>
                  </a:tr>
                  <a:tr h="9144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1" dirty="0" smtClean="0"/>
                            <a:t>Air</a:t>
                          </a:r>
                        </a:p>
                        <a:p>
                          <a:pPr algn="ctr"/>
                          <a:r>
                            <a:rPr lang="fr-FR" dirty="0" smtClean="0"/>
                            <a:t>(considéré</a:t>
                          </a:r>
                          <a:r>
                            <a:rPr lang="fr-FR" baseline="0" dirty="0" smtClean="0"/>
                            <a:t> comme</a:t>
                          </a:r>
                        </a:p>
                        <a:p>
                          <a:pPr algn="ctr"/>
                          <a:r>
                            <a:rPr lang="fr-FR" baseline="0" dirty="0" smtClean="0"/>
                            <a:t>un gaz parfait)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120347" t="-72848" r="-207692" b="-1788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193464" t="-72848" r="-82353" b="-1788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360160" t="-72848" r="-1070" b="-178808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1" dirty="0" smtClean="0"/>
                            <a:t>Eau</a:t>
                          </a:r>
                        </a:p>
                        <a:p>
                          <a:pPr algn="ctr"/>
                          <a:r>
                            <a:rPr lang="fr-FR" dirty="0" smtClean="0"/>
                            <a:t>(fluide quasi-incompressible)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120347" t="-248571" r="-207692" b="-15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193464" t="-248571" r="-82353" b="-15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360160" t="-248571" r="-1070" b="-157143"/>
                          </a:stretch>
                        </a:blipFill>
                      </a:tcPr>
                    </a:tc>
                  </a:tr>
                  <a:tr h="9144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1" dirty="0" smtClean="0"/>
                            <a:t>Solide</a:t>
                          </a:r>
                        </a:p>
                        <a:p>
                          <a:pPr algn="ctr"/>
                          <a:r>
                            <a:rPr lang="fr-FR" dirty="0" smtClean="0"/>
                            <a:t>(modèle du solide élastique)</a:t>
                          </a:r>
                        </a:p>
                        <a:p>
                          <a:pPr algn="ctr"/>
                          <a:r>
                            <a:rPr lang="fr-FR" dirty="0" smtClean="0"/>
                            <a:t>Exemple</a:t>
                          </a:r>
                          <a:r>
                            <a:rPr lang="fr-FR" baseline="0" dirty="0" smtClean="0"/>
                            <a:t> du fer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120347" t="-244000" r="-207692" b="-1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193464" t="-244000" r="-82353" b="-1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360160" t="-244000" r="-1070" b="-1000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15730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4</a:t>
            </a:fld>
            <a:endParaRPr lang="fr-FR"/>
          </a:p>
        </p:txBody>
      </p:sp>
      <p:pic>
        <p:nvPicPr>
          <p:cNvPr id="13" name="Picture 2" descr="EarAnatomy_NoLabel0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3119" y="1837532"/>
            <a:ext cx="4389097" cy="4403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Espace réservé du contenu 13"/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l="7081" t="8803" r="35204" b="21438"/>
          <a:stretch/>
        </p:blipFill>
        <p:spPr>
          <a:xfrm rot="16200000">
            <a:off x="6070395" y="1765092"/>
            <a:ext cx="4454205" cy="4496761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9782877" y="5391787"/>
            <a:ext cx="922783" cy="6485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III. Production, transmission et détection.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200" b="1" dirty="0">
                <a:solidFill>
                  <a:srgbClr val="00B050"/>
                </a:solidFill>
              </a:rPr>
              <a:t>1</a:t>
            </a:r>
            <a:r>
              <a:rPr lang="fr-FR" sz="3200" b="1" dirty="0" smtClean="0">
                <a:solidFill>
                  <a:srgbClr val="00B050"/>
                </a:solidFill>
              </a:rPr>
              <a:t>. Adaptation d’impédance dans l’oreille moyenne.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702785" y="1814657"/>
            <a:ext cx="922783" cy="6485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/>
          <p:cNvSpPr txBox="1"/>
          <p:nvPr/>
        </p:nvSpPr>
        <p:spPr>
          <a:xfrm>
            <a:off x="9688030" y="1917330"/>
            <a:ext cx="109103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enclume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834125" y="4737979"/>
            <a:ext cx="922783" cy="7865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8981182" y="4765702"/>
            <a:ext cx="74043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étrier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274736" y="1832139"/>
            <a:ext cx="922783" cy="10266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/>
          <p:cNvSpPr txBox="1"/>
          <p:nvPr/>
        </p:nvSpPr>
        <p:spPr>
          <a:xfrm>
            <a:off x="6190611" y="2115120"/>
            <a:ext cx="109103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marteau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Espace réservé du contenu 4"/>
          <p:cNvSpPr txBox="1">
            <a:spLocks/>
          </p:cNvSpPr>
          <p:nvPr/>
        </p:nvSpPr>
        <p:spPr>
          <a:xfrm>
            <a:off x="-1" y="6441465"/>
            <a:ext cx="10795379" cy="416536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Rôle des osselets dans l’adaptation d’impédance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89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2367</TotalTime>
  <Words>155</Words>
  <Application>Microsoft Office PowerPoint</Application>
  <PresentationFormat>Grand écran</PresentationFormat>
  <Paragraphs>38</Paragraphs>
  <Slides>4</Slides>
  <Notes>1</Notes>
  <HiddenSlides>0</HiddenSlides>
  <MMClips>1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Cambria Math</vt:lpstr>
      <vt:lpstr>Rétrospective</vt:lpstr>
      <vt:lpstr>Conception personnalisée</vt:lpstr>
      <vt:lpstr>LP25 – Ondes Acoustiques</vt:lpstr>
      <vt:lpstr>I. Equation de propagation d’une onde de pression.  1. Hypothèse acoustique.</vt:lpstr>
      <vt:lpstr>I. Equation de propagation d’une onde de pression.  3. Célérité des ondes acoustiques</vt:lpstr>
      <vt:lpstr>III. Production, transmission et détection.  1. Adaptation d’impédance dans l’oreille moyenne.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24</cp:revision>
  <cp:lastPrinted>2019-06-12T19:58:04Z</cp:lastPrinted>
  <dcterms:created xsi:type="dcterms:W3CDTF">2019-02-02T09:11:16Z</dcterms:created>
  <dcterms:modified xsi:type="dcterms:W3CDTF">2019-06-12T19:58:39Z</dcterms:modified>
</cp:coreProperties>
</file>