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0"/>
  </p:notesMasterIdLst>
  <p:handoutMasterIdLst>
    <p:handoutMasterId r:id="rId11"/>
  </p:handoutMasterIdLst>
  <p:sldIdLst>
    <p:sldId id="256" r:id="rId3"/>
    <p:sldId id="298" r:id="rId4"/>
    <p:sldId id="304" r:id="rId5"/>
    <p:sldId id="299" r:id="rId6"/>
    <p:sldId id="300" r:id="rId7"/>
    <p:sldId id="302" r:id="rId8"/>
    <p:sldId id="30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120E7-C763-4588-A187-B0365C63F167}" type="datetimeFigureOut">
              <a:rPr lang="fr-FR" smtClean="0"/>
              <a:t>13/06/2019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14859-7D9F-4650-8B33-ABADC2E0C8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608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D1FE-9C6E-41F4-8831-46EDA567EC97}" type="datetime1">
              <a:rPr lang="fr-FR" smtClean="0"/>
              <a:t>13/06/2019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06ED-98D1-49B1-85D4-66BC0244D892}" type="datetime1">
              <a:rPr lang="fr-FR" smtClean="0"/>
              <a:t>13/06/2019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9B11-8B55-4196-B73F-A2BD6E1EC7CA}" type="datetime1">
              <a:rPr lang="fr-FR" smtClean="0"/>
              <a:t>13/06/2019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FC9F-6DE7-47E5-B36A-87B64621C645}" type="datetime1">
              <a:rPr lang="fr-FR" smtClean="0"/>
              <a:t>13/06/2019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C7B3-ED42-4C64-AB70-2F20BC3FC501}" type="datetime1">
              <a:rPr lang="fr-FR" smtClean="0"/>
              <a:t>13/06/2019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0146-FB94-406E-BD0E-1165CD4C7CDA}" type="datetime1">
              <a:rPr lang="fr-FR" smtClean="0"/>
              <a:t>13/06/2019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F37A-2A1C-4850-9174-9E6D4F826E50}" type="datetime1">
              <a:rPr lang="fr-FR" smtClean="0"/>
              <a:t>13/06/2019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9958-D6A5-4EFE-BA06-5C2D57F452F9}" type="datetime1">
              <a:rPr lang="fr-FR" smtClean="0"/>
              <a:t>13/06/2019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F90A-7DD8-46D1-BF3D-FC9C1961E0A9}" type="datetime1">
              <a:rPr lang="fr-FR" smtClean="0"/>
              <a:t>13/06/2019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CBFB-4118-400C-9B00-B86EFB50360A}" type="datetime1">
              <a:rPr lang="fr-FR" smtClean="0"/>
              <a:t>13/06/2019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2811-9BE3-496E-8AC4-55A64A1D45F8}" type="datetime1">
              <a:rPr lang="fr-FR" smtClean="0"/>
              <a:t>13/06/2019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1F730-A4F1-4330-AC4F-7BB3FFAE8C42}" type="datetime1">
              <a:rPr lang="fr-FR" smtClean="0"/>
              <a:t>13/06/2019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073D-076B-4384-A412-30D27BBA2A36}" type="datetime1">
              <a:rPr lang="fr-FR" smtClean="0"/>
              <a:t>13/06/2019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407A-9444-4C3C-B82B-DFF406A4B691}" type="datetime1">
              <a:rPr lang="fr-FR" smtClean="0"/>
              <a:t>13/06/2019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AD28-09CD-46AA-8DDF-6FB43FDB8E81}" type="datetime1">
              <a:rPr lang="fr-FR" smtClean="0"/>
              <a:t>13/06/2019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3213-69DA-46B4-AF40-04351CBD69BD}" type="datetime1">
              <a:rPr lang="fr-FR" smtClean="0"/>
              <a:t>13/06/2019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5C12E-D330-45AD-BBE5-53D9591F357C}" type="datetime1">
              <a:rPr lang="fr-FR" smtClean="0"/>
              <a:t>13/06/2019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264DB-EE13-4F3A-A9CD-4EE9F539635D}" type="datetime1">
              <a:rPr lang="fr-FR" smtClean="0"/>
              <a:t>13/06/2019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398-2D31-46CA-8605-6CAC74360B4D}" type="datetime1">
              <a:rPr lang="fr-FR" smtClean="0"/>
              <a:t>13/06/2019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4DBB-C8D7-454C-B0C9-548184FE62C8}" type="datetime1">
              <a:rPr lang="fr-FR" smtClean="0"/>
              <a:t>13/06/2019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586C1D4-465E-446E-8377-6F96F490BEE5}" type="datetime1">
              <a:rPr lang="fr-FR" smtClean="0"/>
              <a:t>13/06/2019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6502-1852-4D82-84F0-A39A61EB538B}" type="datetime1">
              <a:rPr lang="fr-FR" smtClean="0"/>
              <a:t>13/06/2019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EB25FA3-17B4-4D45-9142-22AA292269CA}" type="datetime1">
              <a:rPr lang="fr-FR" smtClean="0"/>
              <a:t>13/06/2019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69C5A-1FB8-4984-8066-EA78A6BC53FC}" type="datetime1">
              <a:rPr lang="fr-FR" smtClean="0"/>
              <a:t>13/06/2019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gilbert.gastebois.pagesperso-orange.fr/java/diffraction/diffracarre/diffracarre.htm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hyperlink" Target="http://gilbert.gastebois.pagesperso-orange.fr/java/diffraction/diffracarre/diffracarre.htm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9.JPG"/><Relationship Id="rId2" Type="http://schemas.openxmlformats.org/officeDocument/2006/relationships/hyperlink" Target="http://gilbert.gastebois.pagesperso-orange.fr/java/diffraction/diffractrou/diffractrou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LP35 – Diffraction de Fraunhofer</a:t>
            </a:r>
            <a:endParaRPr lang="fr-FR" dirty="0" smtClean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545B-D2C3-48E1-AD08-CF458BA08B62}" type="slidenum">
              <a:rPr lang="fr-FR" smtClean="0"/>
              <a:t>2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0" y="6455578"/>
            <a:ext cx="85043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bg1"/>
                </a:solidFill>
                <a:hlinkClick r:id="rId2"/>
              </a:rPr>
              <a:t>http://</a:t>
            </a:r>
            <a:r>
              <a:rPr lang="fr-FR" dirty="0" smtClean="0">
                <a:solidFill>
                  <a:schemeClr val="bg1"/>
                </a:solidFill>
                <a:hlinkClick r:id="rId2"/>
              </a:rPr>
              <a:t>gilbert.gastebois.pagesperso-orange.fr/java/diffraction/diffracarre/diffracarre.htm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593"/>
          <a:stretch/>
        </p:blipFill>
        <p:spPr>
          <a:xfrm>
            <a:off x="8937222" y="1862952"/>
            <a:ext cx="1343791" cy="47457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544" y="2221479"/>
            <a:ext cx="4150557" cy="109693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3" b="4455"/>
          <a:stretch/>
        </p:blipFill>
        <p:spPr>
          <a:xfrm>
            <a:off x="1097280" y="1879367"/>
            <a:ext cx="6299675" cy="4251791"/>
          </a:xfrm>
          <a:prstGeom prst="rect">
            <a:avLst/>
          </a:prstGeom>
        </p:spPr>
      </p:pic>
      <p:sp>
        <p:nvSpPr>
          <p:cNvPr id="14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II. </a:t>
            </a:r>
            <a:r>
              <a:rPr lang="fr-FR" b="1" dirty="0" smtClean="0">
                <a:solidFill>
                  <a:schemeClr val="accent2"/>
                </a:solidFill>
              </a:rPr>
              <a:t>Illustration sur quelques figures usuelles</a:t>
            </a:r>
            <a:endParaRPr lang="fr-FR" b="1" dirty="0" smtClean="0">
              <a:solidFill>
                <a:schemeClr val="accent2"/>
              </a:solidFill>
            </a:endParaRPr>
          </a:p>
          <a:p>
            <a:r>
              <a:rPr lang="fr-FR" sz="3200" b="1" dirty="0" smtClean="0">
                <a:solidFill>
                  <a:srgbClr val="00B050"/>
                </a:solidFill>
              </a:rPr>
              <a:t>	1. </a:t>
            </a:r>
            <a:r>
              <a:rPr lang="fr-FR" sz="3200" b="1" dirty="0" smtClean="0">
                <a:solidFill>
                  <a:srgbClr val="00B050"/>
                </a:solidFill>
              </a:rPr>
              <a:t>Diffraction par une fente rectangulaire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59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545B-D2C3-48E1-AD08-CF458BA08B62}" type="slidenum">
              <a:rPr lang="fr-FR" smtClean="0"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0" y="6455578"/>
            <a:ext cx="85043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bg1"/>
                </a:solidFill>
                <a:hlinkClick r:id="rId2"/>
              </a:rPr>
              <a:t>http://</a:t>
            </a:r>
            <a:r>
              <a:rPr lang="fr-FR" dirty="0" smtClean="0">
                <a:solidFill>
                  <a:schemeClr val="bg1"/>
                </a:solidFill>
                <a:hlinkClick r:id="rId2"/>
              </a:rPr>
              <a:t>gilbert.gastebois.pagesperso-orange.fr/java/diffraction/diffracarre/diffracarre.htm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593"/>
          <a:stretch/>
        </p:blipFill>
        <p:spPr>
          <a:xfrm>
            <a:off x="8937222" y="1862952"/>
            <a:ext cx="1343791" cy="47457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229"/>
          <a:stretch/>
        </p:blipFill>
        <p:spPr>
          <a:xfrm>
            <a:off x="8459031" y="3839963"/>
            <a:ext cx="2687582" cy="56199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82"/>
          <a:stretch/>
        </p:blipFill>
        <p:spPr>
          <a:xfrm>
            <a:off x="7727544" y="4387657"/>
            <a:ext cx="2934278" cy="96927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544" y="2221479"/>
            <a:ext cx="4150557" cy="109693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3" b="4455"/>
          <a:stretch/>
        </p:blipFill>
        <p:spPr>
          <a:xfrm>
            <a:off x="1097280" y="1879367"/>
            <a:ext cx="6299675" cy="4251791"/>
          </a:xfrm>
          <a:prstGeom prst="rect">
            <a:avLst/>
          </a:prstGeom>
        </p:spPr>
      </p:pic>
      <p:sp>
        <p:nvSpPr>
          <p:cNvPr id="14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II. </a:t>
            </a:r>
            <a:r>
              <a:rPr lang="fr-FR" b="1" dirty="0" smtClean="0">
                <a:solidFill>
                  <a:schemeClr val="accent2"/>
                </a:solidFill>
              </a:rPr>
              <a:t>Illustration sur quelques figures usuelles</a:t>
            </a:r>
            <a:endParaRPr lang="fr-FR" b="1" dirty="0" smtClean="0">
              <a:solidFill>
                <a:schemeClr val="accent2"/>
              </a:solidFill>
            </a:endParaRPr>
          </a:p>
          <a:p>
            <a:r>
              <a:rPr lang="fr-FR" sz="3200" b="1" dirty="0" smtClean="0">
                <a:solidFill>
                  <a:srgbClr val="00B050"/>
                </a:solidFill>
              </a:rPr>
              <a:t>	1. </a:t>
            </a:r>
            <a:r>
              <a:rPr lang="fr-FR" sz="3200" b="1" dirty="0" smtClean="0">
                <a:solidFill>
                  <a:srgbClr val="00B050"/>
                </a:solidFill>
              </a:rPr>
              <a:t>Diffraction par une fente rectangulaire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48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>
            <a:spLocks/>
          </p:cNvSpPr>
          <p:nvPr/>
        </p:nvSpPr>
        <p:spPr>
          <a:xfrm>
            <a:off x="1132764" y="289792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II. </a:t>
            </a:r>
            <a:r>
              <a:rPr lang="fr-FR" b="1" dirty="0" smtClean="0">
                <a:solidFill>
                  <a:schemeClr val="accent2"/>
                </a:solidFill>
              </a:rPr>
              <a:t>Illustration sur quelques figures usuelles</a:t>
            </a:r>
            <a:endParaRPr lang="fr-FR" b="1" dirty="0" smtClean="0">
              <a:solidFill>
                <a:schemeClr val="accent2"/>
              </a:solidFill>
            </a:endParaRPr>
          </a:p>
          <a:p>
            <a:r>
              <a:rPr lang="fr-FR" sz="3200" b="1" dirty="0" smtClean="0">
                <a:solidFill>
                  <a:srgbClr val="00B050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Diffraction par un diaphragme circulaire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545B-D2C3-48E1-AD08-CF458BA08B62}" type="slidenum">
              <a:rPr lang="fr-FR" smtClean="0"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0" y="6397320"/>
            <a:ext cx="102570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2"/>
              </a:rPr>
              <a:t>http://</a:t>
            </a:r>
            <a:r>
              <a:rPr lang="fr-FR" dirty="0" smtClean="0">
                <a:hlinkClick r:id="rId2"/>
              </a:rPr>
              <a:t>gilbert.gastebois.pagesperso-orange.fr/java/diffraction/diffractrou/diffractrou.html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51"/>
          <a:stretch/>
        </p:blipFill>
        <p:spPr>
          <a:xfrm>
            <a:off x="8999802" y="2442261"/>
            <a:ext cx="1343791" cy="45098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84"/>
          <a:stretch/>
        </p:blipFill>
        <p:spPr>
          <a:xfrm>
            <a:off x="8556667" y="3964783"/>
            <a:ext cx="2687582" cy="49766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234" y="2826460"/>
            <a:ext cx="4058929" cy="82090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1" r="12704" b="2616"/>
          <a:stretch/>
        </p:blipFill>
        <p:spPr>
          <a:xfrm>
            <a:off x="1132764" y="1819302"/>
            <a:ext cx="5805473" cy="436230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234" y="4548377"/>
            <a:ext cx="2899758" cy="126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98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545B-D2C3-48E1-AD08-CF458BA08B62}" type="slidenum">
              <a:rPr lang="fr-FR" smtClean="0"/>
              <a:t>5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940" y="1954241"/>
            <a:ext cx="10423080" cy="4288663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1132764" y="289792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II. </a:t>
            </a:r>
            <a:r>
              <a:rPr lang="fr-FR" b="1" dirty="0" smtClean="0">
                <a:solidFill>
                  <a:schemeClr val="accent2"/>
                </a:solidFill>
              </a:rPr>
              <a:t>Illustration sur quelques figures usuelles</a:t>
            </a:r>
            <a:endParaRPr lang="fr-FR" b="1" dirty="0" smtClean="0">
              <a:solidFill>
                <a:schemeClr val="accent2"/>
              </a:solidFill>
            </a:endParaRPr>
          </a:p>
          <a:p>
            <a:r>
              <a:rPr lang="fr-FR" sz="3200" b="1" dirty="0" smtClean="0">
                <a:solidFill>
                  <a:srgbClr val="00B050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Diffraction par un diaphragme circulaire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63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545B-D2C3-48E1-AD08-CF458BA08B62}" type="slidenum">
              <a:rPr lang="fr-FR" smtClean="0"/>
              <a:t>6</a:t>
            </a:fld>
            <a:endParaRPr lang="fr-FR"/>
          </a:p>
        </p:txBody>
      </p:sp>
      <p:grpSp>
        <p:nvGrpSpPr>
          <p:cNvPr id="3" name="Groupe 2"/>
          <p:cNvGrpSpPr/>
          <p:nvPr/>
        </p:nvGrpSpPr>
        <p:grpSpPr>
          <a:xfrm>
            <a:off x="3024786" y="1728087"/>
            <a:ext cx="6203388" cy="4575205"/>
            <a:chOff x="1822048" y="-18016"/>
            <a:chExt cx="7496134" cy="6223486"/>
          </a:xfrm>
        </p:grpSpPr>
        <p:cxnSp>
          <p:nvCxnSpPr>
            <p:cNvPr id="89" name="Connecteur droit avec flèche 88"/>
            <p:cNvCxnSpPr/>
            <p:nvPr/>
          </p:nvCxnSpPr>
          <p:spPr>
            <a:xfrm flipV="1">
              <a:off x="4493725" y="2635462"/>
              <a:ext cx="1171976" cy="109323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avec flèche 89"/>
            <p:cNvCxnSpPr/>
            <p:nvPr/>
          </p:nvCxnSpPr>
          <p:spPr>
            <a:xfrm flipV="1">
              <a:off x="4493725" y="4780325"/>
              <a:ext cx="1171976" cy="109323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Connecteur droit avec flèche 3"/>
            <p:cNvCxnSpPr/>
            <p:nvPr/>
          </p:nvCxnSpPr>
          <p:spPr>
            <a:xfrm flipV="1">
              <a:off x="2401600" y="199623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avec flèche 5"/>
            <p:cNvCxnSpPr/>
            <p:nvPr/>
          </p:nvCxnSpPr>
          <p:spPr>
            <a:xfrm flipV="1">
              <a:off x="2034552" y="757468"/>
              <a:ext cx="1004551" cy="914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/>
            <p:cNvCxnSpPr/>
            <p:nvPr/>
          </p:nvCxnSpPr>
          <p:spPr>
            <a:xfrm flipV="1">
              <a:off x="5139588" y="207527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/>
            <p:cNvCxnSpPr/>
            <p:nvPr/>
          </p:nvCxnSpPr>
          <p:spPr>
            <a:xfrm flipV="1">
              <a:off x="4500401" y="656194"/>
              <a:ext cx="1171976" cy="109323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Moins 12"/>
            <p:cNvSpPr/>
            <p:nvPr/>
          </p:nvSpPr>
          <p:spPr>
            <a:xfrm rot="19142858">
              <a:off x="1822050" y="914401"/>
              <a:ext cx="1107583" cy="270456"/>
            </a:xfrm>
            <a:prstGeom prst="mathMinus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Moins 14"/>
            <p:cNvSpPr/>
            <p:nvPr/>
          </p:nvSpPr>
          <p:spPr>
            <a:xfrm rot="16200000">
              <a:off x="1847808" y="1345842"/>
              <a:ext cx="1107583" cy="270456"/>
            </a:xfrm>
            <a:prstGeom prst="mathMinus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18" name="Connecteur droit avec flèche 17"/>
            <p:cNvCxnSpPr/>
            <p:nvPr/>
          </p:nvCxnSpPr>
          <p:spPr>
            <a:xfrm flipV="1">
              <a:off x="8148034" y="201379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 flipV="1">
              <a:off x="7780986" y="759224"/>
              <a:ext cx="1004551" cy="914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Moins 19"/>
            <p:cNvSpPr/>
            <p:nvPr/>
          </p:nvSpPr>
          <p:spPr>
            <a:xfrm rot="19142858">
              <a:off x="7568484" y="916157"/>
              <a:ext cx="1107583" cy="270456"/>
            </a:xfrm>
            <a:prstGeom prst="mathMinus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Moins 20"/>
            <p:cNvSpPr/>
            <p:nvPr/>
          </p:nvSpPr>
          <p:spPr>
            <a:xfrm rot="16200000">
              <a:off x="7594242" y="1347598"/>
              <a:ext cx="1107583" cy="270456"/>
            </a:xfrm>
            <a:prstGeom prst="mathMinus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Ellipse 21"/>
            <p:cNvSpPr/>
            <p:nvPr/>
          </p:nvSpPr>
          <p:spPr>
            <a:xfrm rot="19086182">
              <a:off x="4727067" y="1153312"/>
              <a:ext cx="715046" cy="14064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Ellipse 23"/>
            <p:cNvSpPr/>
            <p:nvPr/>
          </p:nvSpPr>
          <p:spPr>
            <a:xfrm rot="18978093">
              <a:off x="5399708" y="818161"/>
              <a:ext cx="207538" cy="4955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" name="Ellipse 28"/>
            <p:cNvSpPr/>
            <p:nvPr/>
          </p:nvSpPr>
          <p:spPr>
            <a:xfrm rot="18978093">
              <a:off x="4586198" y="1559245"/>
              <a:ext cx="207538" cy="4955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0" name="Ellipse 29"/>
            <p:cNvSpPr/>
            <p:nvPr/>
          </p:nvSpPr>
          <p:spPr>
            <a:xfrm>
              <a:off x="5079714" y="753334"/>
              <a:ext cx="135995" cy="83712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Ellipse 30"/>
            <p:cNvSpPr/>
            <p:nvPr/>
          </p:nvSpPr>
          <p:spPr>
            <a:xfrm>
              <a:off x="5102635" y="347101"/>
              <a:ext cx="90152" cy="3090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Ellipse 31"/>
            <p:cNvSpPr/>
            <p:nvPr/>
          </p:nvSpPr>
          <p:spPr>
            <a:xfrm>
              <a:off x="5102635" y="1694959"/>
              <a:ext cx="90152" cy="3090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7" name="Connecteur droit avec flèche 66"/>
            <p:cNvCxnSpPr/>
            <p:nvPr/>
          </p:nvCxnSpPr>
          <p:spPr>
            <a:xfrm flipV="1">
              <a:off x="2401600" y="2270975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avec flèche 67"/>
            <p:cNvCxnSpPr/>
            <p:nvPr/>
          </p:nvCxnSpPr>
          <p:spPr>
            <a:xfrm flipV="1">
              <a:off x="2034552" y="2828820"/>
              <a:ext cx="1004551" cy="914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Moins 68"/>
            <p:cNvSpPr/>
            <p:nvPr/>
          </p:nvSpPr>
          <p:spPr>
            <a:xfrm rot="19142858">
              <a:off x="1822050" y="2985753"/>
              <a:ext cx="1107583" cy="270456"/>
            </a:xfrm>
            <a:prstGeom prst="mathMinus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0" name="Moins 69"/>
            <p:cNvSpPr/>
            <p:nvPr/>
          </p:nvSpPr>
          <p:spPr>
            <a:xfrm rot="16200000">
              <a:off x="1847808" y="3417194"/>
              <a:ext cx="1107583" cy="270456"/>
            </a:xfrm>
            <a:prstGeom prst="mathMinus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71" name="Connecteur droit avec flèche 70"/>
            <p:cNvCxnSpPr/>
            <p:nvPr/>
          </p:nvCxnSpPr>
          <p:spPr>
            <a:xfrm flipV="1">
              <a:off x="2401598" y="4370232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avec flèche 71"/>
            <p:cNvCxnSpPr/>
            <p:nvPr/>
          </p:nvCxnSpPr>
          <p:spPr>
            <a:xfrm flipV="1">
              <a:off x="2034550" y="4928077"/>
              <a:ext cx="1004551" cy="914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Moins 72"/>
            <p:cNvSpPr/>
            <p:nvPr/>
          </p:nvSpPr>
          <p:spPr>
            <a:xfrm rot="19142858">
              <a:off x="1822048" y="5085010"/>
              <a:ext cx="1107583" cy="270456"/>
            </a:xfrm>
            <a:prstGeom prst="mathMinus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Moins 73"/>
            <p:cNvSpPr/>
            <p:nvPr/>
          </p:nvSpPr>
          <p:spPr>
            <a:xfrm rot="16200000">
              <a:off x="1847806" y="5516451"/>
              <a:ext cx="1107583" cy="270456"/>
            </a:xfrm>
            <a:prstGeom prst="mathMinus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75" name="Connecteur droit avec flèche 74"/>
            <p:cNvCxnSpPr/>
            <p:nvPr/>
          </p:nvCxnSpPr>
          <p:spPr>
            <a:xfrm flipV="1">
              <a:off x="5139588" y="2181451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Ellipse 75"/>
            <p:cNvSpPr/>
            <p:nvPr/>
          </p:nvSpPr>
          <p:spPr>
            <a:xfrm rot="19086182">
              <a:off x="4727067" y="3127234"/>
              <a:ext cx="715046" cy="14064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Ellipse 76"/>
            <p:cNvSpPr/>
            <p:nvPr/>
          </p:nvSpPr>
          <p:spPr>
            <a:xfrm rot="18978093">
              <a:off x="5399708" y="2792083"/>
              <a:ext cx="207538" cy="4955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8" name="Ellipse 77"/>
            <p:cNvSpPr/>
            <p:nvPr/>
          </p:nvSpPr>
          <p:spPr>
            <a:xfrm rot="18978093">
              <a:off x="4586198" y="3533167"/>
              <a:ext cx="207538" cy="4955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9" name="Ellipse 78"/>
            <p:cNvSpPr/>
            <p:nvPr/>
          </p:nvSpPr>
          <p:spPr>
            <a:xfrm>
              <a:off x="5079714" y="2727256"/>
              <a:ext cx="135995" cy="83712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Ellipse 79"/>
            <p:cNvSpPr/>
            <p:nvPr/>
          </p:nvSpPr>
          <p:spPr>
            <a:xfrm>
              <a:off x="5102635" y="2321023"/>
              <a:ext cx="90152" cy="3090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1" name="Ellipse 80"/>
            <p:cNvSpPr/>
            <p:nvPr/>
          </p:nvSpPr>
          <p:spPr>
            <a:xfrm>
              <a:off x="5102635" y="3668881"/>
              <a:ext cx="90152" cy="3090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2" name="Connecteur droit avec flèche 81"/>
            <p:cNvCxnSpPr/>
            <p:nvPr/>
          </p:nvCxnSpPr>
          <p:spPr>
            <a:xfrm flipV="1">
              <a:off x="5139587" y="4310837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Ellipse 82"/>
            <p:cNvSpPr/>
            <p:nvPr/>
          </p:nvSpPr>
          <p:spPr>
            <a:xfrm rot="19086182">
              <a:off x="4727066" y="5256622"/>
              <a:ext cx="715046" cy="14064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4" name="Ellipse 83"/>
            <p:cNvSpPr/>
            <p:nvPr/>
          </p:nvSpPr>
          <p:spPr>
            <a:xfrm rot="18978093">
              <a:off x="5399707" y="4921471"/>
              <a:ext cx="207538" cy="4955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5" name="Ellipse 84"/>
            <p:cNvSpPr/>
            <p:nvPr/>
          </p:nvSpPr>
          <p:spPr>
            <a:xfrm rot="18978093">
              <a:off x="4586197" y="5662555"/>
              <a:ext cx="207538" cy="4955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6" name="Ellipse 85"/>
            <p:cNvSpPr/>
            <p:nvPr/>
          </p:nvSpPr>
          <p:spPr>
            <a:xfrm>
              <a:off x="5079713" y="4856644"/>
              <a:ext cx="135995" cy="83712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7" name="Ellipse 86"/>
            <p:cNvSpPr/>
            <p:nvPr/>
          </p:nvSpPr>
          <p:spPr>
            <a:xfrm>
              <a:off x="5102634" y="4450411"/>
              <a:ext cx="90152" cy="3090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8" name="Ellipse 87"/>
            <p:cNvSpPr/>
            <p:nvPr/>
          </p:nvSpPr>
          <p:spPr>
            <a:xfrm>
              <a:off x="5102634" y="5798269"/>
              <a:ext cx="90152" cy="3090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91" name="Connecteur droit avec flèche 90"/>
            <p:cNvCxnSpPr/>
            <p:nvPr/>
          </p:nvCxnSpPr>
          <p:spPr>
            <a:xfrm flipV="1">
              <a:off x="8148034" y="2270975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avec flèche 91"/>
            <p:cNvCxnSpPr/>
            <p:nvPr/>
          </p:nvCxnSpPr>
          <p:spPr>
            <a:xfrm flipV="1">
              <a:off x="7780986" y="2828820"/>
              <a:ext cx="1004551" cy="914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avec flèche 94"/>
            <p:cNvCxnSpPr/>
            <p:nvPr/>
          </p:nvCxnSpPr>
          <p:spPr>
            <a:xfrm flipV="1">
              <a:off x="8148034" y="4340571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avec flèche 95"/>
            <p:cNvCxnSpPr/>
            <p:nvPr/>
          </p:nvCxnSpPr>
          <p:spPr>
            <a:xfrm flipV="1">
              <a:off x="7780986" y="4898416"/>
              <a:ext cx="1004551" cy="914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Organigramme : Données 101"/>
            <p:cNvSpPr/>
            <p:nvPr/>
          </p:nvSpPr>
          <p:spPr>
            <a:xfrm rot="8074466">
              <a:off x="4735862" y="5032487"/>
              <a:ext cx="1839937" cy="317083"/>
            </a:xfrm>
            <a:prstGeom prst="flowChartInputOutpu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3" name="Moins 102"/>
            <p:cNvSpPr/>
            <p:nvPr/>
          </p:nvSpPr>
          <p:spPr>
            <a:xfrm rot="16200000">
              <a:off x="7605212" y="3417194"/>
              <a:ext cx="1107583" cy="270456"/>
            </a:xfrm>
            <a:prstGeom prst="mathMinus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4" name="Moins 103"/>
            <p:cNvSpPr/>
            <p:nvPr/>
          </p:nvSpPr>
          <p:spPr>
            <a:xfrm rot="19142858">
              <a:off x="7576759" y="5018467"/>
              <a:ext cx="1107583" cy="270456"/>
            </a:xfrm>
            <a:prstGeom prst="mathMinus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5" name="ZoneTexte 104"/>
            <p:cNvSpPr txBox="1"/>
            <p:nvPr/>
          </p:nvSpPr>
          <p:spPr>
            <a:xfrm>
              <a:off x="3034270" y="475273"/>
              <a:ext cx="2689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</a:t>
              </a:r>
              <a:endParaRPr lang="fr-FR" dirty="0"/>
            </a:p>
          </p:txBody>
        </p:sp>
        <p:sp>
          <p:nvSpPr>
            <p:cNvPr id="106" name="ZoneTexte 105"/>
            <p:cNvSpPr txBox="1"/>
            <p:nvPr/>
          </p:nvSpPr>
          <p:spPr>
            <a:xfrm>
              <a:off x="3056748" y="2594511"/>
              <a:ext cx="2689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</a:t>
              </a:r>
              <a:endParaRPr lang="fr-FR" dirty="0"/>
            </a:p>
          </p:txBody>
        </p:sp>
        <p:sp>
          <p:nvSpPr>
            <p:cNvPr id="107" name="ZoneTexte 106"/>
            <p:cNvSpPr txBox="1"/>
            <p:nvPr/>
          </p:nvSpPr>
          <p:spPr>
            <a:xfrm>
              <a:off x="3067007" y="4713750"/>
              <a:ext cx="2689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</a:t>
              </a:r>
              <a:endParaRPr lang="fr-FR" dirty="0"/>
            </a:p>
          </p:txBody>
        </p:sp>
        <p:sp>
          <p:nvSpPr>
            <p:cNvPr id="108" name="ZoneTexte 107"/>
            <p:cNvSpPr txBox="1"/>
            <p:nvPr/>
          </p:nvSpPr>
          <p:spPr>
            <a:xfrm>
              <a:off x="2034550" y="108548"/>
              <a:ext cx="38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</a:t>
              </a:r>
              <a:endParaRPr lang="fr-FR" dirty="0"/>
            </a:p>
          </p:txBody>
        </p:sp>
        <p:sp>
          <p:nvSpPr>
            <p:cNvPr id="109" name="ZoneTexte 108"/>
            <p:cNvSpPr txBox="1"/>
            <p:nvPr/>
          </p:nvSpPr>
          <p:spPr>
            <a:xfrm>
              <a:off x="2034238" y="2156766"/>
              <a:ext cx="38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</a:t>
              </a:r>
              <a:endParaRPr lang="fr-FR" dirty="0"/>
            </a:p>
          </p:txBody>
        </p:sp>
        <p:sp>
          <p:nvSpPr>
            <p:cNvPr id="110" name="ZoneTexte 109"/>
            <p:cNvSpPr txBox="1"/>
            <p:nvPr/>
          </p:nvSpPr>
          <p:spPr>
            <a:xfrm>
              <a:off x="2015231" y="4207474"/>
              <a:ext cx="38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</a:t>
              </a:r>
              <a:endParaRPr lang="fr-FR" dirty="0"/>
            </a:p>
          </p:txBody>
        </p:sp>
        <p:sp>
          <p:nvSpPr>
            <p:cNvPr id="111" name="ZoneTexte 110"/>
            <p:cNvSpPr txBox="1"/>
            <p:nvPr/>
          </p:nvSpPr>
          <p:spPr>
            <a:xfrm>
              <a:off x="8819341" y="451876"/>
              <a:ext cx="4988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X’</a:t>
              </a:r>
              <a:endParaRPr lang="fr-FR" dirty="0"/>
            </a:p>
          </p:txBody>
        </p:sp>
        <p:sp>
          <p:nvSpPr>
            <p:cNvPr id="112" name="ZoneTexte 111"/>
            <p:cNvSpPr txBox="1"/>
            <p:nvPr/>
          </p:nvSpPr>
          <p:spPr>
            <a:xfrm>
              <a:off x="7819622" y="85150"/>
              <a:ext cx="458241" cy="431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Y’</a:t>
              </a:r>
              <a:endParaRPr lang="fr-FR" dirty="0"/>
            </a:p>
          </p:txBody>
        </p:sp>
        <p:sp>
          <p:nvSpPr>
            <p:cNvPr id="113" name="ZoneTexte 112"/>
            <p:cNvSpPr txBox="1"/>
            <p:nvPr/>
          </p:nvSpPr>
          <p:spPr>
            <a:xfrm>
              <a:off x="8779509" y="2545697"/>
              <a:ext cx="425648" cy="431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X’</a:t>
              </a:r>
              <a:endParaRPr lang="fr-FR" dirty="0"/>
            </a:p>
          </p:txBody>
        </p:sp>
        <p:sp>
          <p:nvSpPr>
            <p:cNvPr id="114" name="ZoneTexte 113"/>
            <p:cNvSpPr txBox="1"/>
            <p:nvPr/>
          </p:nvSpPr>
          <p:spPr>
            <a:xfrm>
              <a:off x="7779790" y="2178972"/>
              <a:ext cx="498074" cy="431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Y’</a:t>
              </a:r>
              <a:endParaRPr lang="fr-FR" dirty="0"/>
            </a:p>
          </p:txBody>
        </p:sp>
        <p:sp>
          <p:nvSpPr>
            <p:cNvPr id="115" name="ZoneTexte 114"/>
            <p:cNvSpPr txBox="1"/>
            <p:nvPr/>
          </p:nvSpPr>
          <p:spPr>
            <a:xfrm>
              <a:off x="8779509" y="4586120"/>
              <a:ext cx="425648" cy="431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X’</a:t>
              </a:r>
              <a:endParaRPr lang="fr-FR" dirty="0"/>
            </a:p>
          </p:txBody>
        </p:sp>
        <p:sp>
          <p:nvSpPr>
            <p:cNvPr id="116" name="ZoneTexte 115"/>
            <p:cNvSpPr txBox="1"/>
            <p:nvPr/>
          </p:nvSpPr>
          <p:spPr>
            <a:xfrm>
              <a:off x="7779790" y="4219395"/>
              <a:ext cx="483890" cy="431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Y’</a:t>
              </a:r>
              <a:endParaRPr lang="fr-FR" dirty="0"/>
            </a:p>
          </p:txBody>
        </p:sp>
        <p:sp>
          <p:nvSpPr>
            <p:cNvPr id="117" name="ZoneTexte 116"/>
            <p:cNvSpPr txBox="1"/>
            <p:nvPr/>
          </p:nvSpPr>
          <p:spPr>
            <a:xfrm>
              <a:off x="5706181" y="444514"/>
              <a:ext cx="321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</a:t>
              </a:r>
              <a:endParaRPr lang="fr-FR" dirty="0"/>
            </a:p>
          </p:txBody>
        </p:sp>
        <p:sp>
          <p:nvSpPr>
            <p:cNvPr id="118" name="ZoneTexte 117"/>
            <p:cNvSpPr txBox="1"/>
            <p:nvPr/>
          </p:nvSpPr>
          <p:spPr>
            <a:xfrm>
              <a:off x="4753638" y="-18016"/>
              <a:ext cx="3695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</a:t>
              </a:r>
              <a:endParaRPr lang="fr-FR" dirty="0"/>
            </a:p>
          </p:txBody>
        </p:sp>
        <p:sp>
          <p:nvSpPr>
            <p:cNvPr id="119" name="ZoneTexte 118"/>
            <p:cNvSpPr txBox="1"/>
            <p:nvPr/>
          </p:nvSpPr>
          <p:spPr>
            <a:xfrm>
              <a:off x="5706181" y="2425333"/>
              <a:ext cx="321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</a:t>
              </a:r>
              <a:endParaRPr lang="fr-FR" dirty="0"/>
            </a:p>
          </p:txBody>
        </p:sp>
        <p:sp>
          <p:nvSpPr>
            <p:cNvPr id="120" name="ZoneTexte 119"/>
            <p:cNvSpPr txBox="1"/>
            <p:nvPr/>
          </p:nvSpPr>
          <p:spPr>
            <a:xfrm>
              <a:off x="4753638" y="1962803"/>
              <a:ext cx="3695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</a:t>
              </a:r>
              <a:endParaRPr lang="fr-FR" dirty="0"/>
            </a:p>
          </p:txBody>
        </p:sp>
        <p:sp>
          <p:nvSpPr>
            <p:cNvPr id="101" name="Organigramme : Données 100"/>
            <p:cNvSpPr/>
            <p:nvPr/>
          </p:nvSpPr>
          <p:spPr>
            <a:xfrm rot="16200000" flipV="1">
              <a:off x="4400874" y="3091755"/>
              <a:ext cx="2152918" cy="252943"/>
            </a:xfrm>
            <a:prstGeom prst="flowChartInputOutpu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1" name="ZoneTexte 120"/>
            <p:cNvSpPr txBox="1"/>
            <p:nvPr/>
          </p:nvSpPr>
          <p:spPr>
            <a:xfrm>
              <a:off x="5624303" y="4370232"/>
              <a:ext cx="321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</a:t>
              </a:r>
              <a:endParaRPr lang="fr-FR" dirty="0"/>
            </a:p>
          </p:txBody>
        </p:sp>
        <p:sp>
          <p:nvSpPr>
            <p:cNvPr id="122" name="ZoneTexte 121"/>
            <p:cNvSpPr txBox="1"/>
            <p:nvPr/>
          </p:nvSpPr>
          <p:spPr>
            <a:xfrm>
              <a:off x="4726759" y="4101010"/>
              <a:ext cx="3695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</a:t>
              </a:r>
              <a:endParaRPr lang="fr-FR" dirty="0"/>
            </a:p>
          </p:txBody>
        </p:sp>
        <p:sp>
          <p:nvSpPr>
            <p:cNvPr id="125" name="ZoneTexte 124"/>
            <p:cNvSpPr txBox="1"/>
            <p:nvPr/>
          </p:nvSpPr>
          <p:spPr>
            <a:xfrm>
              <a:off x="5682069" y="3633614"/>
              <a:ext cx="1587511" cy="431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Masque</a:t>
              </a:r>
              <a:endParaRPr lang="fr-FR" dirty="0"/>
            </a:p>
          </p:txBody>
        </p:sp>
        <p:sp>
          <p:nvSpPr>
            <p:cNvPr id="126" name="ZoneTexte 125"/>
            <p:cNvSpPr txBox="1"/>
            <p:nvPr/>
          </p:nvSpPr>
          <p:spPr>
            <a:xfrm>
              <a:off x="5432976" y="5555369"/>
              <a:ext cx="1587511" cy="431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Masque</a:t>
              </a:r>
              <a:endParaRPr lang="fr-FR" dirty="0"/>
            </a:p>
          </p:txBody>
        </p:sp>
      </p:grpSp>
      <p:sp>
        <p:nvSpPr>
          <p:cNvPr id="93" name="Titre 1"/>
          <p:cNvSpPr txBox="1">
            <a:spLocks/>
          </p:cNvSpPr>
          <p:nvPr/>
        </p:nvSpPr>
        <p:spPr>
          <a:xfrm>
            <a:off x="752940" y="276300"/>
            <a:ext cx="11505063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</a:t>
            </a:r>
            <a:r>
              <a:rPr lang="fr-FR" b="1" dirty="0" smtClean="0">
                <a:solidFill>
                  <a:schemeClr val="accent2"/>
                </a:solidFill>
              </a:rPr>
              <a:t>I. Application de la diffraction au filtrage spatial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244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545B-D2C3-48E1-AD08-CF458BA08B62}" type="slidenum">
              <a:rPr lang="fr-FR" smtClean="0"/>
              <a:t>7</a:t>
            </a:fld>
            <a:endParaRPr lang="fr-FR"/>
          </a:p>
        </p:txBody>
      </p:sp>
      <p:grpSp>
        <p:nvGrpSpPr>
          <p:cNvPr id="42" name="Groupe 41"/>
          <p:cNvGrpSpPr/>
          <p:nvPr/>
        </p:nvGrpSpPr>
        <p:grpSpPr>
          <a:xfrm>
            <a:off x="3600421" y="1727057"/>
            <a:ext cx="5810100" cy="4532853"/>
            <a:chOff x="2015231" y="-18016"/>
            <a:chExt cx="7302951" cy="6277925"/>
          </a:xfrm>
        </p:grpSpPr>
        <p:cxnSp>
          <p:nvCxnSpPr>
            <p:cNvPr id="3" name="Connecteur droit avec flèche 2"/>
            <p:cNvCxnSpPr/>
            <p:nvPr/>
          </p:nvCxnSpPr>
          <p:spPr>
            <a:xfrm flipV="1">
              <a:off x="4493725" y="2635462"/>
              <a:ext cx="1171976" cy="109323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Connecteur droit avec flèche 3"/>
            <p:cNvCxnSpPr/>
            <p:nvPr/>
          </p:nvCxnSpPr>
          <p:spPr>
            <a:xfrm flipV="1">
              <a:off x="4493725" y="4780325"/>
              <a:ext cx="1171976" cy="109323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eur droit avec flèche 4"/>
            <p:cNvCxnSpPr/>
            <p:nvPr/>
          </p:nvCxnSpPr>
          <p:spPr>
            <a:xfrm flipV="1">
              <a:off x="2401600" y="199623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avec flèche 5"/>
            <p:cNvCxnSpPr/>
            <p:nvPr/>
          </p:nvCxnSpPr>
          <p:spPr>
            <a:xfrm flipV="1">
              <a:off x="2034552" y="757468"/>
              <a:ext cx="1004551" cy="914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avec flèche 6"/>
            <p:cNvCxnSpPr/>
            <p:nvPr/>
          </p:nvCxnSpPr>
          <p:spPr>
            <a:xfrm flipV="1">
              <a:off x="5139588" y="207527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/>
            <p:cNvCxnSpPr/>
            <p:nvPr/>
          </p:nvCxnSpPr>
          <p:spPr>
            <a:xfrm flipV="1">
              <a:off x="4500401" y="656194"/>
              <a:ext cx="1171976" cy="109323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/>
            <p:cNvCxnSpPr/>
            <p:nvPr/>
          </p:nvCxnSpPr>
          <p:spPr>
            <a:xfrm flipV="1">
              <a:off x="8148034" y="201379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/>
            <p:cNvCxnSpPr/>
            <p:nvPr/>
          </p:nvCxnSpPr>
          <p:spPr>
            <a:xfrm flipV="1">
              <a:off x="7780986" y="759224"/>
              <a:ext cx="1004551" cy="914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avec flèche 10"/>
            <p:cNvCxnSpPr/>
            <p:nvPr/>
          </p:nvCxnSpPr>
          <p:spPr>
            <a:xfrm flipV="1">
              <a:off x="2401600" y="2270975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/>
            <p:cNvCxnSpPr/>
            <p:nvPr/>
          </p:nvCxnSpPr>
          <p:spPr>
            <a:xfrm flipV="1">
              <a:off x="2034552" y="2828820"/>
              <a:ext cx="1004551" cy="914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 flipV="1">
              <a:off x="2401598" y="4370232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/>
            <p:cNvCxnSpPr/>
            <p:nvPr/>
          </p:nvCxnSpPr>
          <p:spPr>
            <a:xfrm flipV="1">
              <a:off x="2034550" y="4928077"/>
              <a:ext cx="1004551" cy="914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/>
            <p:nvPr/>
          </p:nvCxnSpPr>
          <p:spPr>
            <a:xfrm flipV="1">
              <a:off x="5139587" y="4310837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/>
            <p:nvPr/>
          </p:nvCxnSpPr>
          <p:spPr>
            <a:xfrm flipV="1">
              <a:off x="8148034" y="2270975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/>
            <p:nvPr/>
          </p:nvCxnSpPr>
          <p:spPr>
            <a:xfrm flipV="1">
              <a:off x="7780986" y="2828820"/>
              <a:ext cx="1004551" cy="914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 flipV="1">
              <a:off x="8148034" y="4340571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 flipV="1">
              <a:off x="7780986" y="4898416"/>
              <a:ext cx="1004551" cy="914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/>
            <p:cNvSpPr txBox="1"/>
            <p:nvPr/>
          </p:nvSpPr>
          <p:spPr>
            <a:xfrm>
              <a:off x="3034270" y="475273"/>
              <a:ext cx="2689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</a:t>
              </a:r>
              <a:endParaRPr lang="fr-FR" dirty="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3067007" y="4713750"/>
              <a:ext cx="2689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</a:t>
              </a:r>
              <a:endParaRPr lang="fr-FR" dirty="0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2034550" y="108548"/>
              <a:ext cx="38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</a:t>
              </a:r>
              <a:endParaRPr lang="fr-FR" dirty="0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2034238" y="2156766"/>
              <a:ext cx="38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</a:t>
              </a:r>
              <a:endParaRPr lang="fr-FR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2015231" y="4207474"/>
              <a:ext cx="38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</a:t>
              </a:r>
              <a:endParaRPr lang="fr-FR" dirty="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8819341" y="451876"/>
              <a:ext cx="4988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X’</a:t>
              </a:r>
              <a:endParaRPr lang="fr-FR" dirty="0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7819622" y="85151"/>
              <a:ext cx="437051" cy="450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Y’</a:t>
              </a:r>
              <a:endParaRPr lang="fr-FR" dirty="0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8779509" y="2545697"/>
              <a:ext cx="398567" cy="450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X’</a:t>
              </a:r>
              <a:endParaRPr lang="fr-FR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7779788" y="2178973"/>
              <a:ext cx="426199" cy="450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Y’</a:t>
              </a:r>
              <a:endParaRPr lang="fr-FR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8779509" y="4586122"/>
              <a:ext cx="398567" cy="450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X’</a:t>
              </a:r>
              <a:endParaRPr lang="fr-FR" dirty="0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7779788" y="4219396"/>
              <a:ext cx="426199" cy="450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Y’</a:t>
              </a:r>
              <a:endParaRPr lang="fr-FR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5706181" y="444514"/>
              <a:ext cx="321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</a:t>
              </a:r>
              <a:endParaRPr lang="fr-FR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4753638" y="-18016"/>
              <a:ext cx="3695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</a:t>
              </a:r>
              <a:endParaRPr lang="fr-FR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4753638" y="1962803"/>
              <a:ext cx="3695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</a:t>
              </a:r>
              <a:endParaRPr lang="fr-FR" dirty="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5525873" y="4326505"/>
              <a:ext cx="321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</a:t>
              </a:r>
              <a:endParaRPr lang="fr-FR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4726759" y="4101010"/>
              <a:ext cx="3695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y</a:t>
              </a:r>
              <a:endParaRPr lang="fr-FR" dirty="0"/>
            </a:p>
          </p:txBody>
        </p:sp>
        <p:cxnSp>
          <p:nvCxnSpPr>
            <p:cNvPr id="36" name="Connecteur droit avec flèche 35"/>
            <p:cNvCxnSpPr/>
            <p:nvPr/>
          </p:nvCxnSpPr>
          <p:spPr>
            <a:xfrm flipV="1">
              <a:off x="5139588" y="2181451"/>
              <a:ext cx="0" cy="1764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ZoneTexte 36"/>
            <p:cNvSpPr txBox="1"/>
            <p:nvPr/>
          </p:nvSpPr>
          <p:spPr>
            <a:xfrm>
              <a:off x="5679301" y="2361031"/>
              <a:ext cx="321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x</a:t>
              </a:r>
              <a:endParaRPr lang="fr-FR" dirty="0"/>
            </a:p>
          </p:txBody>
        </p:sp>
        <p:sp>
          <p:nvSpPr>
            <p:cNvPr id="38" name="Ellipse 37"/>
            <p:cNvSpPr/>
            <p:nvPr/>
          </p:nvSpPr>
          <p:spPr>
            <a:xfrm rot="2695193">
              <a:off x="2145901" y="835930"/>
              <a:ext cx="579549" cy="86435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Ellipse 38"/>
            <p:cNvSpPr/>
            <p:nvPr/>
          </p:nvSpPr>
          <p:spPr>
            <a:xfrm rot="2695193">
              <a:off x="2145900" y="2904608"/>
              <a:ext cx="579549" cy="86435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Ellipse 39"/>
            <p:cNvSpPr/>
            <p:nvPr/>
          </p:nvSpPr>
          <p:spPr>
            <a:xfrm rot="2695193">
              <a:off x="2111823" y="5006537"/>
              <a:ext cx="579549" cy="86435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Ellipse 40"/>
            <p:cNvSpPr/>
            <p:nvPr/>
          </p:nvSpPr>
          <p:spPr>
            <a:xfrm rot="2695193">
              <a:off x="7876380" y="899669"/>
              <a:ext cx="579549" cy="86435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Ellipse 42"/>
            <p:cNvSpPr/>
            <p:nvPr/>
          </p:nvSpPr>
          <p:spPr>
            <a:xfrm rot="2695193">
              <a:off x="7876066" y="5046814"/>
              <a:ext cx="579549" cy="86435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Ellipse 43"/>
            <p:cNvSpPr/>
            <p:nvPr/>
          </p:nvSpPr>
          <p:spPr>
            <a:xfrm>
              <a:off x="2482783" y="1017682"/>
              <a:ext cx="140594" cy="12828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Ellipse 46"/>
            <p:cNvSpPr/>
            <p:nvPr/>
          </p:nvSpPr>
          <p:spPr>
            <a:xfrm>
              <a:off x="8236801" y="2960746"/>
              <a:ext cx="140594" cy="12828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Ellipse 48"/>
            <p:cNvSpPr/>
            <p:nvPr/>
          </p:nvSpPr>
          <p:spPr>
            <a:xfrm>
              <a:off x="2499972" y="5198656"/>
              <a:ext cx="140594" cy="12828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Ellipse 49"/>
            <p:cNvSpPr/>
            <p:nvPr/>
          </p:nvSpPr>
          <p:spPr>
            <a:xfrm>
              <a:off x="2482783" y="3089034"/>
              <a:ext cx="140594" cy="12828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Ellipse 50"/>
            <p:cNvSpPr/>
            <p:nvPr/>
          </p:nvSpPr>
          <p:spPr>
            <a:xfrm>
              <a:off x="8256673" y="1086380"/>
              <a:ext cx="140594" cy="12828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Ellipse 51"/>
            <p:cNvSpPr/>
            <p:nvPr/>
          </p:nvSpPr>
          <p:spPr>
            <a:xfrm rot="2518643">
              <a:off x="4779420" y="606913"/>
              <a:ext cx="643944" cy="114636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Ellipse 52"/>
            <p:cNvSpPr/>
            <p:nvPr/>
          </p:nvSpPr>
          <p:spPr>
            <a:xfrm rot="2518643">
              <a:off x="4829170" y="4779951"/>
              <a:ext cx="643944" cy="114636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Ellipse 53"/>
            <p:cNvSpPr/>
            <p:nvPr/>
          </p:nvSpPr>
          <p:spPr>
            <a:xfrm rot="2518643">
              <a:off x="4817616" y="2614465"/>
              <a:ext cx="643944" cy="114636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Ellipse 54"/>
            <p:cNvSpPr/>
            <p:nvPr/>
          </p:nvSpPr>
          <p:spPr>
            <a:xfrm>
              <a:off x="5065978" y="1065620"/>
              <a:ext cx="141668" cy="17837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Ellipse 55"/>
            <p:cNvSpPr/>
            <p:nvPr/>
          </p:nvSpPr>
          <p:spPr>
            <a:xfrm>
              <a:off x="5075708" y="5225541"/>
              <a:ext cx="141668" cy="17837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Ellipse 56"/>
            <p:cNvSpPr/>
            <p:nvPr/>
          </p:nvSpPr>
          <p:spPr>
            <a:xfrm>
              <a:off x="5061729" y="3066346"/>
              <a:ext cx="141668" cy="17837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4" name="Connecteur en arc 63"/>
            <p:cNvCxnSpPr>
              <a:stCxn id="38" idx="1"/>
            </p:cNvCxnSpPr>
            <p:nvPr/>
          </p:nvCxnSpPr>
          <p:spPr>
            <a:xfrm rot="16200000" flipH="1">
              <a:off x="3630231" y="-216830"/>
              <a:ext cx="307637" cy="2555358"/>
            </a:xfrm>
            <a:prstGeom prst="curvedConnector4">
              <a:avLst>
                <a:gd name="adj1" fmla="val -74308"/>
                <a:gd name="adj2" fmla="val 54287"/>
              </a:avLst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en arc 67"/>
            <p:cNvCxnSpPr>
              <a:stCxn id="44" idx="5"/>
              <a:endCxn id="52" idx="4"/>
            </p:cNvCxnSpPr>
            <p:nvPr/>
          </p:nvCxnSpPr>
          <p:spPr>
            <a:xfrm rot="16200000" flipH="1">
              <a:off x="3420897" y="309073"/>
              <a:ext cx="479020" cy="2115240"/>
            </a:xfrm>
            <a:prstGeom prst="curvedConnector3">
              <a:avLst>
                <a:gd name="adj1" fmla="val 178425"/>
              </a:avLst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rganigramme : Données 75"/>
            <p:cNvSpPr/>
            <p:nvPr/>
          </p:nvSpPr>
          <p:spPr>
            <a:xfrm rot="16200000" flipV="1">
              <a:off x="5102619" y="4950992"/>
              <a:ext cx="1860224" cy="606301"/>
            </a:xfrm>
            <a:prstGeom prst="flowChartInputOutpu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Ellipse 77"/>
            <p:cNvSpPr/>
            <p:nvPr/>
          </p:nvSpPr>
          <p:spPr>
            <a:xfrm>
              <a:off x="5955667" y="5179117"/>
              <a:ext cx="172366" cy="1861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9" name="Ellipse 78"/>
            <p:cNvSpPr/>
            <p:nvPr/>
          </p:nvSpPr>
          <p:spPr>
            <a:xfrm rot="2666835">
              <a:off x="5644107" y="2945633"/>
              <a:ext cx="413937" cy="5403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ZoneTexte 79"/>
            <p:cNvSpPr txBox="1"/>
            <p:nvPr/>
          </p:nvSpPr>
          <p:spPr>
            <a:xfrm>
              <a:off x="5410046" y="3408544"/>
              <a:ext cx="15875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Masque</a:t>
              </a:r>
              <a:endParaRPr lang="fr-FR" dirty="0"/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5955654" y="5890577"/>
              <a:ext cx="15875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Masque</a:t>
              </a:r>
              <a:endParaRPr lang="fr-FR" dirty="0"/>
            </a:p>
          </p:txBody>
        </p:sp>
      </p:grpSp>
      <p:sp>
        <p:nvSpPr>
          <p:cNvPr id="65" name="Titre 1"/>
          <p:cNvSpPr txBox="1">
            <a:spLocks/>
          </p:cNvSpPr>
          <p:nvPr/>
        </p:nvSpPr>
        <p:spPr>
          <a:xfrm>
            <a:off x="752940" y="276300"/>
            <a:ext cx="11505063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</a:t>
            </a:r>
            <a:r>
              <a:rPr lang="fr-FR" b="1" dirty="0" smtClean="0">
                <a:solidFill>
                  <a:schemeClr val="accent2"/>
                </a:solidFill>
              </a:rPr>
              <a:t>I. Application de la diffraction au filtrage spatial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011769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1437</TotalTime>
  <Words>127</Words>
  <Application>Microsoft Office PowerPoint</Application>
  <PresentationFormat>Grand écran</PresentationFormat>
  <Paragraphs>62</Paragraphs>
  <Slides>7</Slides>
  <Notes>1</Notes>
  <HiddenSlides>1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Rétrospective</vt:lpstr>
      <vt:lpstr>Conception personnalisée</vt:lpstr>
      <vt:lpstr>LP35 – Diffraction de Fraunhofer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38</cp:revision>
  <dcterms:created xsi:type="dcterms:W3CDTF">2019-02-02T09:11:16Z</dcterms:created>
  <dcterms:modified xsi:type="dcterms:W3CDTF">2019-06-13T13:40:57Z</dcterms:modified>
</cp:coreProperties>
</file>