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8"/>
  </p:notesMasterIdLst>
  <p:sldIdLst>
    <p:sldId id="256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876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23/06/2019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94215" y="780276"/>
            <a:ext cx="10803568" cy="3566160"/>
          </a:xfrm>
        </p:spPr>
        <p:txBody>
          <a:bodyPr>
            <a:noAutofit/>
          </a:bodyPr>
          <a:lstStyle/>
          <a:p>
            <a:r>
              <a:rPr lang="fr-FR" sz="7200" dirty="0" smtClean="0"/>
              <a:t>Ondes électromagnétiques dans les milieux diélectriques</a:t>
            </a:r>
            <a:endParaRPr lang="fr-FR" sz="7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xmlns="" id="{60B12D7E-BEFF-4DA2-811E-AF43F43241B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224028" y="3726006"/>
                <a:ext cx="7804904" cy="2103466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84048" lvl="2" indent="0">
                  <a:buFont typeface="Calibri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acc>
                      <m:r>
                        <a:rPr lang="fr-FR" sz="24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fr-FR" sz="240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fr-FR" sz="240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</m:oMath>
                  </m:oMathPara>
                </a14:m>
                <a:endParaRPr lang="fr-FR" sz="2400" dirty="0" smtClean="0">
                  <a:latin typeface="Cambria Math" panose="02040503050406030204" pitchFamily="18" charset="0"/>
                </a:endParaRPr>
              </a:p>
              <a:p>
                <a:pPr marL="384048" lvl="2" indent="0">
                  <a:buFont typeface="Calibri" pitchFamily="34" charset="0"/>
                  <a:buNone/>
                </a:pPr>
                <a:endParaRPr lang="fr-FR" sz="2400" dirty="0">
                  <a:latin typeface="Cambria Math" panose="02040503050406030204" pitchFamily="18" charset="0"/>
                </a:endParaRPr>
              </a:p>
              <a:p>
                <a:r>
                  <a:rPr lang="fr-FR" sz="2400" dirty="0">
                    <a:latin typeface="Cambria Math" panose="02040503050406030204" pitchFamily="18" charset="0"/>
                  </a:rPr>
                  <a:t>Pour une OPPH dans un DLHI,</a:t>
                </a:r>
              </a:p>
              <a:p>
                <a:pPr algn="ctr"/>
                <a14:m>
                  <m:oMath xmlns:m="http://schemas.openxmlformats.org/officeDocument/2006/math">
                    <m:bar>
                      <m:barPr>
                        <m:ctrlPr>
                          <a:rPr lang="fr-FR" sz="240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acc>
                          <m:accPr>
                            <m:chr m:val="⃗"/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</m:acc>
                      </m:e>
                    </m:bar>
                    <m:r>
                      <a:rPr lang="fr-FR" sz="2400" i="1" smtClean="0">
                        <a:latin typeface="Cambria Math" panose="02040503050406030204" pitchFamily="18" charset="0"/>
                      </a:rPr>
                      <m:t>=</m:t>
                    </m:r>
                    <m:bar>
                      <m:barPr>
                        <m:ctrlPr>
                          <a:rPr lang="fr-FR" sz="240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</m:bar>
                    <m:d>
                      <m:dPr>
                        <m:ctrlPr>
                          <a:rPr lang="fr-FR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  <m:bar>
                      <m:bar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acc>
                          <m:accPr>
                            <m:chr m:val="⃗"/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e>
                    </m:bar>
                    <m:r>
                      <a:rPr lang="fr-FR" sz="2400" i="1" smtClean="0">
                        <a:latin typeface="Cambria Math" panose="02040503050406030204" pitchFamily="18" charset="0"/>
                      </a:rPr>
                      <m:t>=</m:t>
                    </m:r>
                    <m:bar>
                      <m:bar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</m:bar>
                    <m:d>
                      <m:d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  <m:acc>
                      <m:accPr>
                        <m:chr m:val="⃗"/>
                        <m:ctrlPr>
                          <a:rPr lang="fr-FR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sz="240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acc>
                    <m:sSup>
                      <m:sSupPr>
                        <m:ctrlPr>
                          <a:rPr lang="fr-FR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fr-FR" sz="240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  <m:d>
                          <m:dPr>
                            <m:ctrlPr>
                              <a:rPr lang="fr-FR" sz="24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2400" i="1" dirty="0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fr-FR" sz="2400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fr-FR" sz="2400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bar>
                              <m:barPr>
                                <m:ctrlPr>
                                  <a:rPr lang="fr-FR" sz="240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acc>
                                  <m:accPr>
                                    <m:chr m:val="⃗"/>
                                    <m:ctrlPr>
                                      <a:rPr lang="fr-FR" sz="24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z="2400" i="1" dirty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</m:acc>
                              </m:e>
                            </m:bar>
                            <m:r>
                              <a:rPr lang="fr-FR" sz="2400" i="1" dirty="0" smtClean="0">
                                <a:latin typeface="Cambria Math" panose="02040503050406030204" pitchFamily="18" charset="0"/>
                              </a:rPr>
                              <m:t>⋅</m:t>
                            </m:r>
                            <m:acc>
                              <m:accPr>
                                <m:chr m:val="⃗"/>
                                <m:ctrlPr>
                                  <a:rPr lang="fr-FR" sz="240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i="1" dirty="0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</m:d>
                      </m:sup>
                    </m:sSup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0B12D7E-BEFF-4DA2-811E-AF43F43241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4028" y="3726006"/>
                <a:ext cx="7804904" cy="2103466"/>
              </a:xfrm>
              <a:prstGeom prst="rect">
                <a:avLst/>
              </a:prstGeom>
              <a:blipFill rotWithShape="0">
                <a:blip r:embed="rId2"/>
                <a:stretch>
                  <a:fillRect l="-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xmlns="" id="{CBDB7A87-D366-4503-ABCE-0E9FC8ED6BEF}"/>
                  </a:ext>
                </a:extLst>
              </p:cNvPr>
              <p:cNvSpPr txBox="1"/>
              <p:nvPr/>
            </p:nvSpPr>
            <p:spPr>
              <a:xfrm>
                <a:off x="2945842" y="2181276"/>
                <a:ext cx="6300314" cy="1100814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fr-FR" sz="2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sz="2400">
                            <a:latin typeface="Cambria Math" panose="02040503050406030204" pitchFamily="18" charset="0"/>
                          </a:rPr>
                          <m:t>div</m:t>
                        </m:r>
                      </m:fName>
                      <m:e>
                        <m:acc>
                          <m:accPr>
                            <m:chr m:val="⃗"/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</m:acc>
                      </m:e>
                    </m:func>
                    <m:r>
                      <a:rPr lang="fr-FR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r-FR" sz="2400" dirty="0"/>
                  <a:t>		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sz="2400">
                            <a:latin typeface="Cambria Math" panose="02040503050406030204" pitchFamily="18" charset="0"/>
                          </a:rPr>
                          <m:t>div</m:t>
                        </m:r>
                      </m:fName>
                      <m:e>
                        <m:acc>
                          <m:accPr>
                            <m:chr m:val="⃗"/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</m:func>
                    <m:r>
                      <a:rPr lang="fr-FR" sz="24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fr-FR" sz="2400" dirty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sz="2400">
                            <a:latin typeface="Cambria Math" panose="02040503050406030204" pitchFamily="18" charset="0"/>
                          </a:rPr>
                          <m:t>rot</m:t>
                        </m:r>
                      </m:fName>
                      <m:e>
                        <m:acc>
                          <m:accPr>
                            <m:chr m:val="⃗"/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e>
                    </m:func>
                    <m:r>
                      <a:rPr lang="fr-FR" sz="2400" i="1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𝜕</m:t>
                        </m:r>
                        <m:acc>
                          <m:accPr>
                            <m:chr m:val="⃗"/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num>
                      <m:den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fr-FR" sz="2400" dirty="0"/>
                  <a:t>		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sz="2400">
                            <a:latin typeface="Cambria Math" panose="02040503050406030204" pitchFamily="18" charset="0"/>
                          </a:rPr>
                          <m:t>rot</m:t>
                        </m:r>
                      </m:fName>
                      <m:e>
                        <m:acc>
                          <m:accPr>
                            <m:chr m:val="⃗"/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</m:func>
                    <m:r>
                      <a:rPr lang="fr-FR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f>
                      <m:f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𝜕</m:t>
                        </m:r>
                        <m:acc>
                          <m:accPr>
                            <m:chr m:val="⃗"/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</m:acc>
                      </m:num>
                      <m:den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CBDB7A87-D366-4503-ABCE-0E9FC8ED6B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5842" y="2181276"/>
                <a:ext cx="6300314" cy="110081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Autofit/>
          </a:bodyPr>
          <a:lstStyle/>
          <a:p>
            <a:r>
              <a:rPr lang="fr-FR" sz="5400" b="1" dirty="0" smtClean="0">
                <a:solidFill>
                  <a:schemeClr val="accent2"/>
                </a:solidFill>
              </a:rPr>
              <a:t>Introduction</a:t>
            </a:r>
            <a:endParaRPr lang="fr-FR" sz="44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Réponse d’un milieu diélectrique au passage d’une onde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866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>
          <a:xfrm>
            <a:off x="1152658" y="286603"/>
            <a:ext cx="10391641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solidFill>
                  <a:schemeClr val="accent2"/>
                </a:solidFill>
              </a:rPr>
              <a:t>I. </a:t>
            </a:r>
            <a:r>
              <a:rPr lang="fr-FR" sz="3600" b="1" dirty="0" smtClean="0">
                <a:solidFill>
                  <a:schemeClr val="accent2"/>
                </a:solidFill>
              </a:rPr>
              <a:t>Etude microscopique du diélectrique</a:t>
            </a:r>
            <a:r>
              <a:rPr lang="fr-FR" sz="3600" b="1" dirty="0" smtClean="0">
                <a:solidFill>
                  <a:schemeClr val="accent2"/>
                </a:solidFill>
              </a:rPr>
              <a:t/>
            </a:r>
            <a:br>
              <a:rPr lang="fr-FR" sz="3600" b="1" dirty="0" smtClean="0">
                <a:solidFill>
                  <a:schemeClr val="accent2"/>
                </a:solidFill>
              </a:rPr>
            </a:br>
            <a:r>
              <a:rPr lang="fr-FR" sz="40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1. Polarisation électronique, modèle de l’électron élastiquement lié</a:t>
            </a:r>
            <a:endParaRPr lang="fr-FR" sz="2800" b="1" dirty="0">
              <a:solidFill>
                <a:srgbClr val="00B050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619D821D-AC93-46A5-ADA4-21D2027F41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956" y="1253436"/>
            <a:ext cx="10588581" cy="5294291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>
            <a:off x="10496666" y="5965994"/>
            <a:ext cx="528034" cy="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ZoneTexte 5"/>
              <p:cNvSpPr txBox="1"/>
              <p:nvPr/>
            </p:nvSpPr>
            <p:spPr>
              <a:xfrm>
                <a:off x="10859420" y="5875842"/>
                <a:ext cx="52374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𝜔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59420" y="5875842"/>
                <a:ext cx="523741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necteur droit avec flèche 7"/>
          <p:cNvCxnSpPr/>
          <p:nvPr/>
        </p:nvCxnSpPr>
        <p:spPr>
          <a:xfrm flipV="1">
            <a:off x="2561107" y="1775460"/>
            <a:ext cx="0" cy="437881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ZoneTexte 9"/>
              <p:cNvSpPr txBox="1"/>
              <p:nvPr/>
            </p:nvSpPr>
            <p:spPr>
              <a:xfrm>
                <a:off x="1845754" y="1737360"/>
                <a:ext cx="36060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5754" y="1737360"/>
                <a:ext cx="360609" cy="369332"/>
              </a:xfrm>
              <a:prstGeom prst="rect">
                <a:avLst/>
              </a:prstGeom>
              <a:blipFill rotWithShape="0">
                <a:blip r:embed="rId4"/>
                <a:stretch>
                  <a:fillRect r="-96610" b="-114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8633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23A357A3-FAED-430F-8645-49573473DC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352"/>
            <a:ext cx="12192000" cy="6096000"/>
          </a:xfrm>
          <a:prstGeom prst="rect">
            <a:avLst/>
          </a:prstGeom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136658" y="76522"/>
            <a:ext cx="10391641" cy="5816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solidFill>
                  <a:srgbClr val="00B050"/>
                </a:solidFill>
              </a:rPr>
              <a:t>2. Polarisations atomique et d’orientation</a:t>
            </a:r>
            <a:endParaRPr lang="fr-FR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241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23A357A3-FAED-430F-8645-49573473DC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182" y="381000"/>
            <a:ext cx="12192000" cy="6096000"/>
          </a:xfrm>
          <a:prstGeom prst="rect">
            <a:avLst/>
          </a:prstGeom>
        </p:spPr>
      </p:pic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xmlns="" id="{2B2B3979-8BCE-4E81-B9C6-AB228EB2FC10}"/>
              </a:ext>
            </a:extLst>
          </p:cNvPr>
          <p:cNvCxnSpPr/>
          <p:nvPr/>
        </p:nvCxnSpPr>
        <p:spPr>
          <a:xfrm flipH="1">
            <a:off x="1958012" y="2295939"/>
            <a:ext cx="4608000" cy="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xmlns="" id="{497CFF64-830A-40CE-A80F-129B564D9E7A}"/>
              </a:ext>
            </a:extLst>
          </p:cNvPr>
          <p:cNvCxnSpPr/>
          <p:nvPr/>
        </p:nvCxnSpPr>
        <p:spPr>
          <a:xfrm>
            <a:off x="2067339" y="1214438"/>
            <a:ext cx="0" cy="108150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xmlns="" id="{44A747E9-CD87-4BA9-A98F-C7DA677B011C}"/>
                  </a:ext>
                </a:extLst>
              </p:cNvPr>
              <p:cNvSpPr txBox="1"/>
              <p:nvPr/>
            </p:nvSpPr>
            <p:spPr>
              <a:xfrm>
                <a:off x="2067339" y="1548558"/>
                <a:ext cx="92102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or</m:t>
                          </m:r>
                        </m:sub>
                        <m: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d>
                        <m:d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44A747E9-CD87-4BA9-A98F-C7DA677B01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7339" y="1548558"/>
                <a:ext cx="921021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7285" b="-229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xmlns="" id="{857E74EF-2739-4344-AC09-1C55B8A91FD0}"/>
              </a:ext>
            </a:extLst>
          </p:cNvPr>
          <p:cNvCxnSpPr/>
          <p:nvPr/>
        </p:nvCxnSpPr>
        <p:spPr>
          <a:xfrm flipH="1">
            <a:off x="1958012" y="2418522"/>
            <a:ext cx="6624000" cy="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xmlns="" id="{4330D5B6-4628-477C-A10B-78AAE9D5C4DF}"/>
                  </a:ext>
                </a:extLst>
              </p:cNvPr>
              <p:cNvSpPr txBox="1"/>
              <p:nvPr/>
            </p:nvSpPr>
            <p:spPr>
              <a:xfrm>
                <a:off x="1556011" y="2501157"/>
                <a:ext cx="1028423" cy="3695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ion</m:t>
                          </m:r>
                        </m:sub>
                        <m: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d>
                        <m:d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4330D5B6-4628-477C-A10B-78AAE9D5C4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6011" y="2501157"/>
                <a:ext cx="1028423" cy="369588"/>
              </a:xfrm>
              <a:prstGeom prst="rect">
                <a:avLst/>
              </a:prstGeom>
              <a:blipFill rotWithShape="0">
                <a:blip r:embed="rId4"/>
                <a:stretch>
                  <a:fillRect l="-6509" b="-229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07254253-B16B-4DE6-9848-FB02C6D27720}"/>
              </a:ext>
            </a:extLst>
          </p:cNvPr>
          <p:cNvCxnSpPr/>
          <p:nvPr/>
        </p:nvCxnSpPr>
        <p:spPr>
          <a:xfrm flipH="1">
            <a:off x="3797336" y="2584570"/>
            <a:ext cx="6624000" cy="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xmlns="" id="{5F70D4AA-803F-4C88-94D9-07DD62C73C91}"/>
              </a:ext>
            </a:extLst>
          </p:cNvPr>
          <p:cNvCxnSpPr>
            <a:cxnSpLocks/>
          </p:cNvCxnSpPr>
          <p:nvPr/>
        </p:nvCxnSpPr>
        <p:spPr>
          <a:xfrm>
            <a:off x="3843128" y="2418522"/>
            <a:ext cx="210" cy="16604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xmlns="" id="{A93EB315-ECAA-425E-9446-2D72B8B5D1EF}"/>
                  </a:ext>
                </a:extLst>
              </p:cNvPr>
              <p:cNvSpPr txBox="1"/>
              <p:nvPr/>
            </p:nvSpPr>
            <p:spPr>
              <a:xfrm>
                <a:off x="2934869" y="2468217"/>
                <a:ext cx="860107" cy="3716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é</m:t>
                          </m:r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l</m:t>
                          </m:r>
                        </m:sub>
                        <m: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d>
                        <m:d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A93EB315-ECAA-425E-9446-2D72B8B5D1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4869" y="2468217"/>
                <a:ext cx="860107" cy="371640"/>
              </a:xfrm>
              <a:prstGeom prst="rect">
                <a:avLst/>
              </a:prstGeom>
              <a:blipFill rotWithShape="0">
                <a:blip r:embed="rId5"/>
                <a:stretch>
                  <a:fillRect l="-7746" b="-213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Connecteur droit avec flèche 18"/>
          <p:cNvCxnSpPr/>
          <p:nvPr/>
        </p:nvCxnSpPr>
        <p:spPr>
          <a:xfrm>
            <a:off x="2067339" y="2295939"/>
            <a:ext cx="0" cy="122583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re 1"/>
          <p:cNvSpPr txBox="1">
            <a:spLocks/>
          </p:cNvSpPr>
          <p:nvPr/>
        </p:nvSpPr>
        <p:spPr>
          <a:xfrm>
            <a:off x="136658" y="76522"/>
            <a:ext cx="10391641" cy="5816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smtClean="0">
                <a:solidFill>
                  <a:srgbClr val="00B050"/>
                </a:solidFill>
              </a:rPr>
              <a:t>2. Polarisations atomique et d’orientation</a:t>
            </a:r>
            <a:endParaRPr lang="fr-FR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11682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619</TotalTime>
  <Words>48</Words>
  <Application>Microsoft Office PowerPoint</Application>
  <PresentationFormat>Grand écran</PresentationFormat>
  <Paragraphs>20</Paragraphs>
  <Slides>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Ondes électromagnétiques dans les milieux diélectriques</vt:lpstr>
      <vt:lpstr>Introduction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12</cp:revision>
  <dcterms:created xsi:type="dcterms:W3CDTF">2019-02-02T09:11:16Z</dcterms:created>
  <dcterms:modified xsi:type="dcterms:W3CDTF">2019-06-23T09:53:08Z</dcterms:modified>
</cp:coreProperties>
</file>