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8"/>
  </p:notesMasterIdLst>
  <p:handoutMasterIdLst>
    <p:handoutMasterId r:id="rId19"/>
  </p:handoutMasterIdLst>
  <p:sldIdLst>
    <p:sldId id="256" r:id="rId3"/>
    <p:sldId id="280" r:id="rId4"/>
    <p:sldId id="281" r:id="rId5"/>
    <p:sldId id="282" r:id="rId6"/>
    <p:sldId id="283" r:id="rId7"/>
    <p:sldId id="284" r:id="rId8"/>
    <p:sldId id="285" r:id="rId9"/>
    <p:sldId id="288" r:id="rId10"/>
    <p:sldId id="286" r:id="rId11"/>
    <p:sldId id="287" r:id="rId12"/>
    <p:sldId id="293" r:id="rId13"/>
    <p:sldId id="289" r:id="rId14"/>
    <p:sldId id="290" r:id="rId15"/>
    <p:sldId id="291" r:id="rId16"/>
    <p:sldId id="292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120E7-C763-4588-A187-B0365C63F16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14859-7D9F-4650-8B33-ABADC2E0C8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6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D1FE-9C6E-41F4-8831-46EDA567EC97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06ED-98D1-49B1-85D4-66BC0244D892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9B11-8B55-4196-B73F-A2BD6E1EC7C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FC9F-6DE7-47E5-B36A-87B64621C645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C7B3-ED42-4C64-AB70-2F20BC3FC50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0146-FB94-406E-BD0E-1165CD4C7CD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F37A-2A1C-4850-9174-9E6D4F826E50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9958-D6A5-4EFE-BA06-5C2D57F452F9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F90A-7DD8-46D1-BF3D-FC9C1961E0A9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CBFB-4118-400C-9B00-B86EFB50360A}" type="datetime1">
              <a:rPr lang="fr-FR" smtClean="0"/>
              <a:t>16/06/2019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2811-9BE3-496E-8AC4-55A64A1D45F8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1F730-A4F1-4330-AC4F-7BB3FFAE8C42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073D-076B-4384-A412-30D27BBA2A36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407A-9444-4C3C-B82B-DFF406A4B69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AD28-09CD-46AA-8DDF-6FB43FDB8E8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3213-69DA-46B4-AF40-04351CBD69BD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5C12E-D330-45AD-BBE5-53D9591F357C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264DB-EE13-4F3A-A9CD-4EE9F539635D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398-2D31-46CA-8605-6CAC74360B4D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4DBB-C8D7-454C-B0C9-548184FE62C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586C1D4-465E-446E-8377-6F96F490BEE5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6502-1852-4D82-84F0-A39A61EB538B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B25FA3-17B4-4D45-9142-22AA292269C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69C5A-1FB8-4984-8066-EA78A6BC53FC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croscopyu.com/techniques/phase-contrast/introduction-to-phase-contrast-microscopy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C:\_Brahim\Cours%20les%20Houches\divers\Molecular%20Expressions%20Microscopy%20Primer%20Physics%20of%20Light%20and%20Color%20-%20Spherical%20Aberrations%20-%20Interactive%20Java%20Tutorial_fichiers\sphericalfig1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croscopyu.com/techniques/phase-contrast/introduction-to-phase-contrast-microscopy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LP32 – Microscopies Optiques.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10</a:t>
            </a:fld>
            <a:endParaRPr lang="fr-FR"/>
          </a:p>
        </p:txBody>
      </p:sp>
      <p:pic>
        <p:nvPicPr>
          <p:cNvPr id="4" name="Espace réservé du contenu 22" descr="Espace de travail: horiz: [0 , 2556]; vert: [0 , 1268]   ">
            <a:extLst>
              <a:ext uri="{FF2B5EF4-FFF2-40B4-BE49-F238E27FC236}">
                <a16:creationId xmlns="" xmlns:a16="http://schemas.microsoft.com/office/drawing/2014/main" id="{463CA067-8CE4-4756-8525-694103DB6E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3" t="28109" r="29336" b="30553"/>
          <a:stretch/>
        </p:blipFill>
        <p:spPr>
          <a:xfrm>
            <a:off x="528600" y="1936093"/>
            <a:ext cx="11386827" cy="3955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100CF27-8BD8-42CC-BBA2-6982BC633239}"/>
              </a:ext>
            </a:extLst>
          </p:cNvPr>
          <p:cNvSpPr/>
          <p:nvPr/>
        </p:nvSpPr>
        <p:spPr>
          <a:xfrm>
            <a:off x="8281488" y="3545953"/>
            <a:ext cx="285184" cy="463920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="" xmlns:a16="http://schemas.microsoft.com/office/drawing/2014/main" id="{571ACFDE-70DB-4AD2-AA91-7E4B72E8D318}"/>
                  </a:ext>
                </a:extLst>
              </p:cNvPr>
              <p:cNvSpPr txBox="1"/>
              <p:nvPr/>
            </p:nvSpPr>
            <p:spPr>
              <a:xfrm>
                <a:off x="6677403" y="5891719"/>
                <a:ext cx="2071975" cy="36933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/>
                  <a:t>Cache ou lame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71ACFDE-70DB-4AD2-AA91-7E4B72E8D3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7403" y="5891719"/>
                <a:ext cx="2071975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6349" b="-22222"/>
                </a:stretch>
              </a:blipFill>
              <a:ln w="127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avec flèche 6">
            <a:extLst>
              <a:ext uri="{FF2B5EF4-FFF2-40B4-BE49-F238E27FC236}">
                <a16:creationId xmlns="" xmlns:a16="http://schemas.microsoft.com/office/drawing/2014/main" id="{4FCBC31E-FBC4-47B4-A03B-8EB65299D380}"/>
              </a:ext>
            </a:extLst>
          </p:cNvPr>
          <p:cNvCxnSpPr>
            <a:stCxn id="6" idx="0"/>
            <a:endCxn id="5" idx="2"/>
          </p:cNvCxnSpPr>
          <p:nvPr/>
        </p:nvCxnSpPr>
        <p:spPr>
          <a:xfrm flipV="1">
            <a:off x="7713391" y="4009873"/>
            <a:ext cx="710689" cy="1881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La question du contraste – 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Microscopie par contraste de phase</a:t>
            </a:r>
          </a:p>
        </p:txBody>
      </p:sp>
    </p:spTree>
    <p:extLst>
      <p:ext uri="{BB962C8B-B14F-4D97-AF65-F5344CB8AC3E}">
        <p14:creationId xmlns:p14="http://schemas.microsoft.com/office/powerpoint/2010/main" val="3202664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11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7D640AC0-1CB2-4A1C-A6C8-8CA8C7105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458" y="2261056"/>
            <a:ext cx="7239000" cy="37338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3A3B0B4F-C26F-4079-9A64-596A648D4CCD}"/>
              </a:ext>
            </a:extLst>
          </p:cNvPr>
          <p:cNvSpPr txBox="1"/>
          <p:nvPr/>
        </p:nvSpPr>
        <p:spPr>
          <a:xfrm>
            <a:off x="3202478" y="5810190"/>
            <a:ext cx="242943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Sans contraste de phase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1D5F25F9-0EF7-4EF6-B6C6-EFA246DFF6E3}"/>
              </a:ext>
            </a:extLst>
          </p:cNvPr>
          <p:cNvSpPr txBox="1"/>
          <p:nvPr/>
        </p:nvSpPr>
        <p:spPr>
          <a:xfrm>
            <a:off x="6779396" y="5810190"/>
            <a:ext cx="25190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Avec contraste de phase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6AC0BC4D-9F98-4A0E-AD3F-9B26B1C8CE12}"/>
              </a:ext>
            </a:extLst>
          </p:cNvPr>
          <p:cNvSpPr txBox="1"/>
          <p:nvPr/>
        </p:nvSpPr>
        <p:spPr>
          <a:xfrm>
            <a:off x="1132763" y="1844344"/>
            <a:ext cx="876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Images de cellules </a:t>
            </a:r>
            <a:r>
              <a:rPr lang="fr-FR" dirty="0"/>
              <a:t>gliales </a:t>
            </a:r>
            <a:r>
              <a:rPr lang="fr-FR" dirty="0" smtClean="0"/>
              <a:t>humaines (environnement des neurones)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-1" y="6455578"/>
            <a:ext cx="11559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hlinkClick r:id="rId3"/>
              </a:rPr>
              <a:t>https://www.microscopyu.com/techniques/phase-contrast/introduction-to-phase-contrast-microscopy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La question du contraste – 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Microscopie par contraste de phase</a:t>
            </a:r>
          </a:p>
        </p:txBody>
      </p:sp>
    </p:spTree>
    <p:extLst>
      <p:ext uri="{BB962C8B-B14F-4D97-AF65-F5344CB8AC3E}">
        <p14:creationId xmlns:p14="http://schemas.microsoft.com/office/powerpoint/2010/main" val="4081676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La question du contraste – 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Microscopie par contraste de phase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604" y="1828303"/>
            <a:ext cx="8582025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029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 Microscopie </a:t>
            </a:r>
            <a:r>
              <a:rPr lang="fr-FR" dirty="0" err="1" smtClean="0"/>
              <a:t>confocale</a:t>
            </a:r>
            <a:r>
              <a:rPr lang="fr-FR" dirty="0" smtClean="0"/>
              <a:t> laser à fluorescence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13</a:t>
            </a:fld>
            <a:endParaRPr lang="fr-FR"/>
          </a:p>
        </p:txBody>
      </p:sp>
      <p:pic>
        <p:nvPicPr>
          <p:cNvPr id="4" name="Espace réservé du contenu 5">
            <a:extLst>
              <a:ext uri="{FF2B5EF4-FFF2-40B4-BE49-F238E27FC236}">
                <a16:creationId xmlns="" xmlns:a16="http://schemas.microsoft.com/office/drawing/2014/main" id="{7DE682C1-CC81-4ACE-AF3B-A6344A8B40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48" b="2836"/>
          <a:stretch/>
        </p:blipFill>
        <p:spPr>
          <a:xfrm>
            <a:off x="2879678" y="1179885"/>
            <a:ext cx="5868537" cy="509061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63773" y="6400800"/>
            <a:ext cx="614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Cours de Microscopie de Maxime </a:t>
            </a:r>
            <a:r>
              <a:rPr lang="fr-FR" dirty="0" err="1" smtClean="0">
                <a:solidFill>
                  <a:schemeClr val="bg1"/>
                </a:solidFill>
              </a:rPr>
              <a:t>Dahan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668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14</a:t>
            </a:fld>
            <a:endParaRPr lang="fr-FR"/>
          </a:p>
        </p:txBody>
      </p:sp>
      <p:pic>
        <p:nvPicPr>
          <p:cNvPr id="4" name="mitose">
            <a:hlinkClick r:id="" action="ppaction://media"/>
            <a:extLst>
              <a:ext uri="{FF2B5EF4-FFF2-40B4-BE49-F238E27FC236}">
                <a16:creationId xmlns="" xmlns:a16="http://schemas.microsoft.com/office/drawing/2014/main" id="{43D0C5C9-13D4-44EA-9B13-31258E14019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77129" y="1014424"/>
            <a:ext cx="4898065" cy="489806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9C61FD97-94F6-4C1F-A69B-F2BD8F4D7627}"/>
              </a:ext>
            </a:extLst>
          </p:cNvPr>
          <p:cNvSpPr txBox="1"/>
          <p:nvPr/>
        </p:nvSpPr>
        <p:spPr>
          <a:xfrm>
            <a:off x="3677129" y="5912489"/>
            <a:ext cx="489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Mitose de cellules épithéliales de foie de cochon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5534" y="6400800"/>
            <a:ext cx="8284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https://www.microscopyu.com/microscopy-basics/numerical-aperture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Superposition de deux ondes lumineuses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1. Conditions d’interférence, sources cohérentes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1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15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973" y="136476"/>
            <a:ext cx="6248510" cy="6110313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Conclusion</a:t>
            </a:r>
            <a:endParaRPr lang="fr-FR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00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2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718303" y="166293"/>
            <a:ext cx="10058400" cy="840687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accent2"/>
                </a:solidFill>
              </a:rPr>
              <a:t>Introduction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1882" y="85434"/>
            <a:ext cx="4044287" cy="4207691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97" y="1153824"/>
            <a:ext cx="5848350" cy="3019425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6688" y="4412673"/>
            <a:ext cx="5094676" cy="184567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303" y="4412673"/>
            <a:ext cx="5290938" cy="1845676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sp>
        <p:nvSpPr>
          <p:cNvPr id="8" name="ZoneTexte 7"/>
          <p:cNvSpPr txBox="1"/>
          <p:nvPr/>
        </p:nvSpPr>
        <p:spPr>
          <a:xfrm>
            <a:off x="0" y="6428096"/>
            <a:ext cx="10849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>
                <a:solidFill>
                  <a:schemeClr val="bg1"/>
                </a:solidFill>
              </a:rPr>
              <a:t>Optique, une approche expérimentale et pratique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err="1" smtClean="0">
                <a:solidFill>
                  <a:schemeClr val="bg1"/>
                </a:solidFill>
              </a:rPr>
              <a:t>S.Houard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(2011)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61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Le microscope à deux lentilles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1. Dispositif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335" y="1943509"/>
            <a:ext cx="9152189" cy="436346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0" y="6428096"/>
            <a:ext cx="10849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TD d’optique géométrique de C. </a:t>
            </a:r>
            <a:r>
              <a:rPr lang="fr-FR" dirty="0" err="1" smtClean="0">
                <a:solidFill>
                  <a:schemeClr val="bg1"/>
                </a:solidFill>
              </a:rPr>
              <a:t>Sayrin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429302" y="5609230"/>
            <a:ext cx="94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237025" y="1705965"/>
            <a:ext cx="998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Oculaire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833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I.2) Caractéristiques du microscope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146413"/>
            <a:ext cx="9634970" cy="500872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5534" y="6400800"/>
            <a:ext cx="8284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https://www.microscopyu.com/microscopy-basics/numerical-aperture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6290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I.3) Limites</a:t>
            </a:r>
            <a:endParaRPr lang="fr-FR" dirty="0"/>
          </a:p>
        </p:txBody>
      </p:sp>
      <p:pic>
        <p:nvPicPr>
          <p:cNvPr id="3" name="Picture 3">
            <a:extLst>
              <a:ext uri="{FF2B5EF4-FFF2-40B4-BE49-F238E27FC236}">
                <a16:creationId xmlns="" xmlns:a16="http://schemas.microsoft.com/office/drawing/2014/main" id="{F84A0476-360B-4BC1-ABFB-890C9F9C35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73" t="18500" r="14685" b="42998"/>
          <a:stretch/>
        </p:blipFill>
        <p:spPr bwMode="auto">
          <a:xfrm>
            <a:off x="5993476" y="1924398"/>
            <a:ext cx="4562994" cy="423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84A0476-360B-4BC1-ABFB-890C9F9C35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1" t="18500" r="49909" b="42998"/>
          <a:stretch/>
        </p:blipFill>
        <p:spPr bwMode="auto">
          <a:xfrm>
            <a:off x="809708" y="1960799"/>
            <a:ext cx="5494192" cy="42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95534" y="6400800"/>
            <a:ext cx="8284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https://www.microscopyu.com/microscopy-basics/numerical-aperture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277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_Brahim\Cours les Houches\divers\Molecular Expressions Microscopy Primer Physics of Light and Color - Spherical Aberrations - Interactive Java Tutorial_fichiers\sphericalfig1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42" y="1956870"/>
            <a:ext cx="7700075" cy="416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3648" y="6444242"/>
            <a:ext cx="9736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Aberrations géométriques des lentilles simples, Cours de Microscopie de Maxime </a:t>
            </a:r>
            <a:r>
              <a:rPr lang="fr-FR" sz="2000" dirty="0" err="1" smtClean="0">
                <a:solidFill>
                  <a:schemeClr val="bg1"/>
                </a:solidFill>
              </a:rPr>
              <a:t>Dahan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6</a:t>
            </a:fld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Le microscope à deux lentilles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3. Les limites du microscope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403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27637AB1-02A4-450B-8F03-A1B7E2D4B86D}"/>
              </a:ext>
            </a:extLst>
          </p:cNvPr>
          <p:cNvSpPr txBox="1"/>
          <p:nvPr/>
        </p:nvSpPr>
        <p:spPr>
          <a:xfrm>
            <a:off x="8059136" y="2553148"/>
            <a:ext cx="3551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Tous les rayons de longueurs d’onde différentes ne convergent pas au même point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0E8C407-C041-4780-AD0A-7B7A7200D02D}"/>
              </a:ext>
            </a:extLst>
          </p:cNvPr>
          <p:cNvSpPr/>
          <p:nvPr/>
        </p:nvSpPr>
        <p:spPr>
          <a:xfrm>
            <a:off x="8059136" y="4810770"/>
            <a:ext cx="2021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Défauts corrigés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1132764" y="2034603"/>
            <a:ext cx="6537278" cy="2183641"/>
            <a:chOff x="832513" y="2047164"/>
            <a:chExt cx="6537278" cy="2183641"/>
          </a:xfrm>
        </p:grpSpPr>
        <p:pic>
          <p:nvPicPr>
            <p:cNvPr id="3" name="Image 2" descr="Une image contenant carte&#10;&#10;Description générée automatiquement">
              <a:extLst>
                <a:ext uri="{FF2B5EF4-FFF2-40B4-BE49-F238E27FC236}">
                  <a16:creationId xmlns="" xmlns:a16="http://schemas.microsoft.com/office/drawing/2014/main" id="{4050C48A-C53B-47FB-BA25-E720798A7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1" t="7557" r="14308" b="14801"/>
            <a:stretch/>
          </p:blipFill>
          <p:spPr>
            <a:xfrm>
              <a:off x="832513" y="2047164"/>
              <a:ext cx="6537278" cy="2183641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244454" y="3675372"/>
              <a:ext cx="177420" cy="5554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1187354" y="4176991"/>
            <a:ext cx="6469039" cy="2006221"/>
            <a:chOff x="1187354" y="4176991"/>
            <a:chExt cx="6469039" cy="2006221"/>
          </a:xfrm>
        </p:grpSpPr>
        <p:pic>
          <p:nvPicPr>
            <p:cNvPr id="4" name="Image 3" descr="Une image contenant ciel, objet&#10;&#10;Description générée automatiquement">
              <a:extLst>
                <a:ext uri="{FF2B5EF4-FFF2-40B4-BE49-F238E27FC236}">
                  <a16:creationId xmlns="" xmlns:a16="http://schemas.microsoft.com/office/drawing/2014/main" id="{D4B88B27-C354-4E03-9C74-F22E144A04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7" t="5390" r="3895" b="13309"/>
            <a:stretch/>
          </p:blipFill>
          <p:spPr>
            <a:xfrm>
              <a:off x="1187354" y="4176991"/>
              <a:ext cx="6469039" cy="200622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363570" y="5513695"/>
              <a:ext cx="150125" cy="204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163773" y="6400800"/>
            <a:ext cx="614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Cours de Microscopie de Maxime </a:t>
            </a:r>
            <a:r>
              <a:rPr lang="fr-FR" dirty="0" err="1" smtClean="0">
                <a:solidFill>
                  <a:schemeClr val="bg1"/>
                </a:solidFill>
              </a:rPr>
              <a:t>Dahan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7</a:t>
            </a:fld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187354" y="288287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Le microscope à deux lentilles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3. Les limites du microscope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807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8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7D640AC0-1CB2-4A1C-A6C8-8CA8C7105C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738"/>
          <a:stretch/>
        </p:blipFill>
        <p:spPr>
          <a:xfrm>
            <a:off x="2661458" y="2261056"/>
            <a:ext cx="3493682" cy="37338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3A3B0B4F-C26F-4079-9A64-596A648D4CCD}"/>
              </a:ext>
            </a:extLst>
          </p:cNvPr>
          <p:cNvSpPr txBox="1"/>
          <p:nvPr/>
        </p:nvSpPr>
        <p:spPr>
          <a:xfrm>
            <a:off x="3202478" y="5810190"/>
            <a:ext cx="242943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Sans contraste de phase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6AC0BC4D-9F98-4A0E-AD3F-9B26B1C8CE12}"/>
              </a:ext>
            </a:extLst>
          </p:cNvPr>
          <p:cNvSpPr txBox="1"/>
          <p:nvPr/>
        </p:nvSpPr>
        <p:spPr>
          <a:xfrm>
            <a:off x="1132763" y="1844344"/>
            <a:ext cx="876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Images de cellules </a:t>
            </a:r>
            <a:r>
              <a:rPr lang="fr-FR" dirty="0"/>
              <a:t>gliales </a:t>
            </a:r>
            <a:r>
              <a:rPr lang="fr-FR" dirty="0" smtClean="0"/>
              <a:t>humaines (environnement des neurones)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-1" y="6455578"/>
            <a:ext cx="11559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hlinkClick r:id="rId3"/>
              </a:rPr>
              <a:t>https://www.microscopyu.com/techniques/phase-contrast/introduction-to-phase-contrast-microscopy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La question du contraste – 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Microscopie par contraste de phase</a:t>
            </a:r>
          </a:p>
        </p:txBody>
      </p:sp>
    </p:spTree>
    <p:extLst>
      <p:ext uri="{BB962C8B-B14F-4D97-AF65-F5344CB8AC3E}">
        <p14:creationId xmlns:p14="http://schemas.microsoft.com/office/powerpoint/2010/main" val="553234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7A879-77DB-4998-82CB-D618C326456E}" type="slidenum">
              <a:rPr lang="fr-FR" smtClean="0"/>
              <a:t>9</a:t>
            </a:fld>
            <a:endParaRPr lang="fr-FR"/>
          </a:p>
        </p:txBody>
      </p:sp>
      <p:pic>
        <p:nvPicPr>
          <p:cNvPr id="4" name="Espace réservé du contenu 22" descr="Espace de travail: horiz: [0 , 2556]; vert: [0 , 1268]   ">
            <a:extLst>
              <a:ext uri="{FF2B5EF4-FFF2-40B4-BE49-F238E27FC236}">
                <a16:creationId xmlns="" xmlns:a16="http://schemas.microsoft.com/office/drawing/2014/main" id="{463CA067-8CE4-4756-8525-694103DB6E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3" t="28109" r="29336" b="30553"/>
          <a:stretch/>
        </p:blipFill>
        <p:spPr>
          <a:xfrm>
            <a:off x="1097280" y="1826566"/>
            <a:ext cx="10274832" cy="356933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2FBE184F-F000-4143-B987-0A8872A363C9}"/>
              </a:ext>
            </a:extLst>
          </p:cNvPr>
          <p:cNvSpPr txBox="1"/>
          <p:nvPr/>
        </p:nvSpPr>
        <p:spPr>
          <a:xfrm>
            <a:off x="5950564" y="5665869"/>
            <a:ext cx="1504884" cy="64511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Transformée de Fourier</a:t>
            </a:r>
          </a:p>
        </p:txBody>
      </p:sp>
      <p:sp>
        <p:nvSpPr>
          <p:cNvPr id="6" name="Flèche : courbe vers le haut 39">
            <a:extLst>
              <a:ext uri="{FF2B5EF4-FFF2-40B4-BE49-F238E27FC236}">
                <a16:creationId xmlns="" xmlns:a16="http://schemas.microsoft.com/office/drawing/2014/main" id="{C9B46240-FDFF-4DF5-8139-AC61E5FCB596}"/>
              </a:ext>
            </a:extLst>
          </p:cNvPr>
          <p:cNvSpPr/>
          <p:nvPr/>
        </p:nvSpPr>
        <p:spPr>
          <a:xfrm>
            <a:off x="8211080" y="5274135"/>
            <a:ext cx="2434173" cy="364439"/>
          </a:xfrm>
          <a:prstGeom prst="curved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C4834A3B-1FEF-4FBF-8D16-32C9EC3643C4}"/>
              </a:ext>
            </a:extLst>
          </p:cNvPr>
          <p:cNvSpPr txBox="1"/>
          <p:nvPr/>
        </p:nvSpPr>
        <p:spPr>
          <a:xfrm>
            <a:off x="8577331" y="5665868"/>
            <a:ext cx="1701670" cy="64511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Transformée de Fourier inverse</a:t>
            </a:r>
          </a:p>
        </p:txBody>
      </p:sp>
      <p:sp>
        <p:nvSpPr>
          <p:cNvPr id="8" name="Flèche : courbe vers le haut 41">
            <a:extLst>
              <a:ext uri="{FF2B5EF4-FFF2-40B4-BE49-F238E27FC236}">
                <a16:creationId xmlns="" xmlns:a16="http://schemas.microsoft.com/office/drawing/2014/main" id="{738272D9-DB99-440D-A6DF-B8A5AAF7B13E}"/>
              </a:ext>
            </a:extLst>
          </p:cNvPr>
          <p:cNvSpPr/>
          <p:nvPr/>
        </p:nvSpPr>
        <p:spPr>
          <a:xfrm>
            <a:off x="5249357" y="5274134"/>
            <a:ext cx="2907298" cy="36443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La question du contraste – 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Microscopie par contraste de phase</a:t>
            </a:r>
          </a:p>
        </p:txBody>
      </p:sp>
    </p:spTree>
    <p:extLst>
      <p:ext uri="{BB962C8B-B14F-4D97-AF65-F5344CB8AC3E}">
        <p14:creationId xmlns:p14="http://schemas.microsoft.com/office/powerpoint/2010/main" val="2116525163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2497</TotalTime>
  <Words>262</Words>
  <Application>Microsoft Office PowerPoint</Application>
  <PresentationFormat>Grand écran</PresentationFormat>
  <Paragraphs>64</Paragraphs>
  <Slides>15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LP32 – Microscopies Optiques.</vt:lpstr>
      <vt:lpstr>Introduction </vt:lpstr>
      <vt:lpstr>Présentation PowerPoint</vt:lpstr>
      <vt:lpstr>I.2) Caractéristiques du microscope</vt:lpstr>
      <vt:lpstr>I.3) Limites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III. Microscopie confocale laser à fluorescence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36</cp:revision>
  <dcterms:created xsi:type="dcterms:W3CDTF">2019-02-02T09:11:16Z</dcterms:created>
  <dcterms:modified xsi:type="dcterms:W3CDTF">2019-06-16T15:18:47Z</dcterms:modified>
</cp:coreProperties>
</file>