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  <p:sldMasterId id="2147483672" r:id="rId2"/>
  </p:sldMasterIdLst>
  <p:notesMasterIdLst>
    <p:notesMasterId r:id="rId10"/>
  </p:notesMasterIdLst>
  <p:sldIdLst>
    <p:sldId id="256" r:id="rId3"/>
    <p:sldId id="289" r:id="rId4"/>
    <p:sldId id="290" r:id="rId5"/>
    <p:sldId id="291" r:id="rId6"/>
    <p:sldId id="292" r:id="rId7"/>
    <p:sldId id="293" r:id="rId8"/>
    <p:sldId id="294" r:id="rId9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9F6DC"/>
    <a:srgbClr val="DAE3F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85BE263C-DBD7-4A20-BB59-AAB30ACAA65A}" styleName="Style moyen 3 - Accentuation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21E4AEA4-8DFA-4A89-87EB-49C32662AFE0}" styleName="Style moyen 2 - Accentuation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6E25E649-3F16-4E02-A733-19D2CDBF48F0}" styleName="Style moyen 3 - Accentuation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279" autoAdjust="0"/>
    <p:restoredTop sz="94660"/>
  </p:normalViewPr>
  <p:slideViewPr>
    <p:cSldViewPr snapToGrid="0">
      <p:cViewPr varScale="1">
        <p:scale>
          <a:sx n="70" d="100"/>
          <a:sy n="70" d="100"/>
        </p:scale>
        <p:origin x="690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0BB1061-33F0-4FA6-8752-45EF671638C7}" type="datetimeFigureOut">
              <a:rPr lang="fr-FR" smtClean="0"/>
              <a:t>23/06/2019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1F6ABA6-218F-4B19-B8E0-07845D048E8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470200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F6ABA6-218F-4B19-B8E0-07845D048E8B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916191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fr-FR" smtClean="0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27F54D-0F2F-4A86-AE34-FE926D65982D}" type="datetime1">
              <a:rPr lang="fr-FR" smtClean="0"/>
              <a:t>23/06/2019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2000"/>
            </a:lvl1pPr>
          </a:lstStyle>
          <a:p>
            <a:fld id="{B0C39D1F-8E82-455D-8DC3-AF5B6BFD92DD}" type="slidenum">
              <a:rPr lang="fr-FR" smtClean="0"/>
              <a:pPr/>
              <a:t>‹N°›</a:t>
            </a:fld>
            <a:endParaRPr lang="fr-FR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141708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FA28EC-AC55-4E7E-AA5F-BE6AADC01B8E}" type="datetime1">
              <a:rPr lang="fr-FR" smtClean="0"/>
              <a:t>23/06/2019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937816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C07BC4-5C28-4FC9-A0D4-6971C978499A}" type="datetime1">
              <a:rPr lang="fr-FR" smtClean="0"/>
              <a:t>23/06/2019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2355442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8A52BB-C918-4685-9ACA-DAA3E6E5BBE3}" type="datetime1">
              <a:rPr lang="fr-FR" smtClean="0"/>
              <a:t>23/06/2019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1450875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8FB41-14DB-4F2A-AC3F-673E9481F33E}" type="datetime1">
              <a:rPr lang="fr-FR" smtClean="0"/>
              <a:t>23/06/2019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7826127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C2556-2613-4110-A241-3FECE1526F03}" type="datetime1">
              <a:rPr lang="fr-FR" smtClean="0"/>
              <a:t>23/06/2019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1113018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FDE4B-32B0-45B9-B57A-F011DAAB0A72}" type="datetime1">
              <a:rPr lang="fr-FR" smtClean="0"/>
              <a:t>23/06/2019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3640936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95C42-32A5-49C0-A71B-D1235F1FA3D1}" type="datetime1">
              <a:rPr lang="fr-FR" smtClean="0"/>
              <a:t>23/06/2019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487348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671B2B-6093-4A01-A005-831C7F0A9790}" type="datetime1">
              <a:rPr lang="fr-FR" smtClean="0"/>
              <a:t>23/06/2019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45915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89D5B-CB14-460B-AE36-E938895BF635}" type="datetime1">
              <a:rPr lang="fr-FR" smtClean="0"/>
              <a:t>23/06/2019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7615329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AF166-3775-4AC7-BCFD-9A7C8FCBFFA4}" type="datetime1">
              <a:rPr lang="fr-FR" smtClean="0"/>
              <a:t>23/06/2019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823188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0E692-6FF2-4458-9E3D-C3423ED09DEB}" type="datetime1">
              <a:rPr lang="fr-FR" smtClean="0"/>
              <a:t>23/06/2019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2591126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D28983-C0D2-415A-AF58-D016C8EEE52D}" type="datetime1">
              <a:rPr lang="fr-FR" smtClean="0"/>
              <a:t>23/06/2019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567584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41A49-34DF-4CF3-B952-93B4D03B25D1}" type="datetime1">
              <a:rPr lang="fr-FR" smtClean="0"/>
              <a:t>23/06/2019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2316486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6E66F6-98A1-4E58-A25C-6B708E27BD14}" type="datetime1">
              <a:rPr lang="fr-FR" smtClean="0"/>
              <a:t>23/06/2019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079278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Titre de section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264FE-9EFB-43CF-9ABE-31BFB47AE47C}" type="datetime1">
              <a:rPr lang="fr-FR" smtClean="0"/>
              <a:t>23/06/2019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857601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197C2-D050-4889-A757-41BD42C0A751}" type="datetime1">
              <a:rPr lang="fr-FR" smtClean="0"/>
              <a:t>23/06/2019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355550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245667-2C23-4DDC-BE68-5CEA88192AD8}" type="datetime1">
              <a:rPr lang="fr-FR" smtClean="0"/>
              <a:t>23/06/2019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537513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44BBB-64D8-43D2-B84D-DE5C7940AD5E}" type="datetime1">
              <a:rPr lang="fr-FR" smtClean="0"/>
              <a:t>23/06/2019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479181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A81073-2A49-4BBB-B975-5D14169AF628}" type="datetime1">
              <a:rPr lang="fr-FR" smtClean="0"/>
              <a:t>23/06/2019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031259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B949B9DA-71D5-43E8-8D79-9EF1E46DC512}" type="datetime1">
              <a:rPr lang="fr-FR" smtClean="0"/>
              <a:t>23/06/2019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895614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A4B316-FC42-45E2-9B20-38F32EBB3D0F}" type="datetime1">
              <a:rPr lang="fr-FR" smtClean="0"/>
              <a:t>23/06/2019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587195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033F3321-C59B-4222-8E48-51AF36706380}" type="datetime1">
              <a:rPr lang="fr-FR" smtClean="0"/>
              <a:t>23/06/2019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FFFFF"/>
                </a:solidFill>
              </a:defRPr>
            </a:lvl1pPr>
          </a:lstStyle>
          <a:p>
            <a:fld id="{B0C39D1F-8E82-455D-8DC3-AF5B6BFD92DD}" type="slidenum">
              <a:rPr lang="fr-FR" smtClean="0"/>
              <a:pPr/>
              <a:t>‹N°›</a:t>
            </a:fld>
            <a:endParaRPr lang="fr-FR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74412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7009D5-A797-4558-974F-46E8F41648E6}" type="datetime1">
              <a:rPr lang="fr-FR" smtClean="0"/>
              <a:t>23/06/2019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34055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NULL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6.xml"/><Relationship Id="rId5" Type="http://schemas.openxmlformats.org/officeDocument/2006/relationships/image" Target="NULL"/><Relationship Id="rId4" Type="http://schemas.openxmlformats.org/officeDocument/2006/relationships/image" Target="NUL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fr-FR" sz="8800" dirty="0" smtClean="0"/>
              <a:t>LP21 – Induction électromagnétique</a:t>
            </a:r>
            <a:endParaRPr lang="fr-FR" sz="8800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dirty="0" smtClean="0"/>
              <a:t>Agrégation externe de Physique-chimie, option Physique</a:t>
            </a:r>
          </a:p>
        </p:txBody>
      </p:sp>
      <p:sp>
        <p:nvSpPr>
          <p:cNvPr id="4" name="Espace réservé du contenu 4"/>
          <p:cNvSpPr txBox="1">
            <a:spLocks/>
          </p:cNvSpPr>
          <p:nvPr/>
        </p:nvSpPr>
        <p:spPr>
          <a:xfrm>
            <a:off x="-1" y="6441465"/>
            <a:ext cx="12192001" cy="416536"/>
          </a:xfrm>
          <a:prstGeom prst="rect">
            <a:avLst/>
          </a:prstGeom>
        </p:spPr>
        <p:txBody>
          <a:bodyPr/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dirty="0" smtClean="0">
                <a:solidFill>
                  <a:schemeClr val="bg1"/>
                </a:solidFill>
              </a:rPr>
              <a:t>Jules FILLETTE</a:t>
            </a:r>
            <a:endParaRPr lang="fr-FR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5515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I.1) Nécessité de systèmes bouclés</a:t>
            </a:r>
            <a:endParaRPr lang="fr-FR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374CCA-D24D-4E7D-B104-C8A15884CB1F}" type="slidenum">
              <a:rPr lang="fr-FR" smtClean="0"/>
              <a:t>2</a:t>
            </a:fld>
            <a:endParaRPr lang="fr-FR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95" y="2081359"/>
            <a:ext cx="12145105" cy="25679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89012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I.2) Comportement d’un système bouclé</a:t>
            </a:r>
            <a:endParaRPr lang="fr-FR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374CCA-D24D-4E7D-B104-C8A15884CB1F}" type="slidenum">
              <a:rPr lang="fr-FR" smtClean="0"/>
              <a:t>3</a:t>
            </a:fld>
            <a:endParaRPr lang="fr-FR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81836" y="1174927"/>
            <a:ext cx="6168981" cy="48801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77221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dirty="0"/>
              <a:t>I.2) Comportement d’un système bouclé</a:t>
            </a:r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374CCA-D24D-4E7D-B104-C8A15884CB1F}" type="slidenum">
              <a:rPr lang="fr-FR" smtClean="0"/>
              <a:t>4</a:t>
            </a:fld>
            <a:endParaRPr lang="fr-FR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075"/>
          <a:stretch/>
        </p:blipFill>
        <p:spPr>
          <a:xfrm>
            <a:off x="1824820" y="990600"/>
            <a:ext cx="7666910" cy="5240303"/>
          </a:xfrm>
          <a:prstGeom prst="rect">
            <a:avLst/>
          </a:prstGeom>
        </p:spPr>
      </p:pic>
      <p:sp>
        <p:nvSpPr>
          <p:cNvPr id="5" name="ZoneTexte 4"/>
          <p:cNvSpPr txBox="1"/>
          <p:nvPr/>
        </p:nvSpPr>
        <p:spPr>
          <a:xfrm>
            <a:off x="3193960" y="1527172"/>
            <a:ext cx="179016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rgbClr val="0070C0"/>
                </a:solidFill>
              </a:rPr>
              <a:t>ALI sans rétroaction</a:t>
            </a:r>
            <a:endParaRPr lang="fr-FR" dirty="0">
              <a:solidFill>
                <a:srgbClr val="0070C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ZoneTexte 6"/>
              <p:cNvSpPr txBox="1"/>
              <p:nvPr/>
            </p:nvSpPr>
            <p:spPr>
              <a:xfrm>
                <a:off x="2871988" y="2547794"/>
                <a:ext cx="2112135" cy="65941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b="1" i="1" smtClean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𝑮</m:t>
                      </m:r>
                      <m:r>
                        <a:rPr lang="fr-FR" b="1" i="1" smtClean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fr-FR" b="1" i="1" smtClean="0">
                              <a:solidFill>
                                <a:schemeClr val="bg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b="1" i="1" smtClean="0">
                              <a:solidFill>
                                <a:schemeClr val="bg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fr-FR" b="1" i="1" smtClean="0">
                              <a:solidFill>
                                <a:schemeClr val="bg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𝜷</m:t>
                          </m:r>
                        </m:den>
                      </m:f>
                      <m:r>
                        <a:rPr lang="fr-FR" b="1" i="1" smtClean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fr-FR" b="1" i="1" smtClean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𝟏𝟎𝟎</m:t>
                      </m:r>
                    </m:oMath>
                  </m:oMathPara>
                </a14:m>
                <a:endParaRPr lang="fr-FR" b="1" i="1" dirty="0">
                  <a:solidFill>
                    <a:schemeClr val="bg2">
                      <a:lumMod val="5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7" name="ZoneTexte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71988" y="2547794"/>
                <a:ext cx="2112135" cy="659411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ZoneTexte 7"/>
              <p:cNvSpPr txBox="1"/>
              <p:nvPr/>
            </p:nvSpPr>
            <p:spPr>
              <a:xfrm>
                <a:off x="2871988" y="3894348"/>
                <a:ext cx="155834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b="1" i="1" dirty="0" smtClean="0">
                          <a:solidFill>
                            <a:srgbClr val="88B800"/>
                          </a:solidFill>
                          <a:latin typeface="Cambria Math" panose="02040503050406030204" pitchFamily="18" charset="0"/>
                        </a:rPr>
                        <m:t>𝑮</m:t>
                      </m:r>
                      <m:r>
                        <a:rPr lang="fr-FR" b="1" i="1" dirty="0" smtClean="0">
                          <a:solidFill>
                            <a:srgbClr val="88B800"/>
                          </a:solidFill>
                          <a:latin typeface="Cambria Math" panose="02040503050406030204" pitchFamily="18" charset="0"/>
                        </a:rPr>
                        <m:t> = </m:t>
                      </m:r>
                      <m:r>
                        <a:rPr lang="fr-FR" b="1" i="1" dirty="0" smtClean="0">
                          <a:solidFill>
                            <a:srgbClr val="88B800"/>
                          </a:solidFill>
                          <a:latin typeface="Cambria Math" panose="02040503050406030204" pitchFamily="18" charset="0"/>
                        </a:rPr>
                        <m:t>𝟏𝟎</m:t>
                      </m:r>
                    </m:oMath>
                  </m:oMathPara>
                </a14:m>
                <a:endParaRPr lang="fr-FR" b="1" dirty="0">
                  <a:solidFill>
                    <a:srgbClr val="88B800"/>
                  </a:solidFill>
                </a:endParaRPr>
              </a:p>
            </p:txBody>
          </p:sp>
        </mc:Choice>
        <mc:Fallback xmlns="">
          <p:sp>
            <p:nvSpPr>
              <p:cNvPr id="8" name="ZoneTexte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71988" y="3894348"/>
                <a:ext cx="1558344" cy="369332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ZoneTexte 8"/>
              <p:cNvSpPr txBox="1"/>
              <p:nvPr/>
            </p:nvSpPr>
            <p:spPr>
              <a:xfrm>
                <a:off x="4443211" y="4396092"/>
                <a:ext cx="1558343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b="1" i="1" smtClean="0">
                          <a:solidFill>
                            <a:srgbClr val="CC3300"/>
                          </a:solidFill>
                          <a:latin typeface="Cambria Math" panose="02040503050406030204" pitchFamily="18" charset="0"/>
                        </a:rPr>
                        <m:t>𝑮</m:t>
                      </m:r>
                      <m:r>
                        <a:rPr lang="fr-FR" b="1" i="1" smtClean="0">
                          <a:solidFill>
                            <a:srgbClr val="CC33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fr-FR" b="1" i="1" smtClean="0">
                          <a:solidFill>
                            <a:srgbClr val="CC3300"/>
                          </a:solidFill>
                          <a:latin typeface="Cambria Math" panose="02040503050406030204" pitchFamily="18" charset="0"/>
                        </a:rPr>
                        <m:t>𝟏</m:t>
                      </m:r>
                    </m:oMath>
                  </m:oMathPara>
                </a14:m>
                <a:endParaRPr lang="fr-FR" b="1" dirty="0">
                  <a:solidFill>
                    <a:srgbClr val="CC3300"/>
                  </a:solidFill>
                </a:endParaRPr>
              </a:p>
            </p:txBody>
          </p:sp>
        </mc:Choice>
        <mc:Fallback xmlns="">
          <p:sp>
            <p:nvSpPr>
              <p:cNvPr id="9" name="ZoneTexte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43211" y="4396092"/>
                <a:ext cx="1558343" cy="369332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3396977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I.3) Stabilité</a:t>
            </a:r>
            <a:endParaRPr lang="fr-FR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374CCA-D24D-4E7D-B104-C8A15884CB1F}" type="slidenum">
              <a:rPr lang="fr-FR" smtClean="0"/>
              <a:t>5</a:t>
            </a:fld>
            <a:endParaRPr lang="fr-FR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15" r="5622"/>
          <a:stretch/>
        </p:blipFill>
        <p:spPr>
          <a:xfrm>
            <a:off x="141667" y="1856864"/>
            <a:ext cx="5689345" cy="2822154"/>
          </a:xfrm>
          <a:prstGeom prst="rect">
            <a:avLst/>
          </a:prstGeom>
        </p:spPr>
      </p:pic>
      <p:pic>
        <p:nvPicPr>
          <p:cNvPr id="5" name="Image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586"/>
          <a:stretch/>
        </p:blipFill>
        <p:spPr>
          <a:xfrm>
            <a:off x="6151808" y="1978244"/>
            <a:ext cx="6040192" cy="27007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92163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II.1) Oscillateur à pont de Wien</a:t>
            </a:r>
            <a:endParaRPr lang="fr-FR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374CCA-D24D-4E7D-B104-C8A15884CB1F}" type="slidenum">
              <a:rPr lang="fr-FR" smtClean="0"/>
              <a:t>6</a:t>
            </a:fld>
            <a:endParaRPr lang="fr-FR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28468" y="990600"/>
            <a:ext cx="5796023" cy="52440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676225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374CCA-D24D-4E7D-B104-C8A15884CB1F}" type="slidenum">
              <a:rPr lang="fr-FR" smtClean="0"/>
              <a:t>7</a:t>
            </a:fld>
            <a:endParaRPr lang="fr-FR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6735" y="1403797"/>
            <a:ext cx="9068581" cy="3657598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Titre 1"/>
              <p:cNvSpPr>
                <a:spLocks noGrp="1"/>
              </p:cNvSpPr>
              <p:nvPr>
                <p:ph type="title"/>
              </p:nvPr>
            </p:nvSpPr>
            <p:spPr>
              <a:xfrm>
                <a:off x="1097280" y="286603"/>
                <a:ext cx="10058400" cy="1450757"/>
              </a:xfrm>
            </p:spPr>
            <p:txBody>
              <a:bodyPr>
                <a:normAutofit fontScale="90000"/>
              </a:bodyPr>
              <a:lstStyle/>
              <a:p>
                <a:r>
                  <a:rPr lang="fr-FR" b="1" dirty="0" smtClean="0">
                    <a:solidFill>
                      <a:schemeClr val="accent2"/>
                    </a:solidFill>
                  </a:rPr>
                  <a:t>I. Formulation locale du bilant thermique</a:t>
                </a:r>
                <a:br>
                  <a:rPr lang="fr-FR" b="1" dirty="0" smtClean="0">
                    <a:solidFill>
                      <a:schemeClr val="accent2"/>
                    </a:solidFill>
                  </a:rPr>
                </a:br>
                <a:r>
                  <a:rPr lang="fr-FR" b="1" dirty="0">
                    <a:solidFill>
                      <a:schemeClr val="accent2"/>
                    </a:solidFill>
                  </a:rPr>
                  <a:t>	</a:t>
                </a:r>
                <a:r>
                  <a:rPr lang="fr-FR" sz="3200" b="1" dirty="0" smtClean="0">
                    <a:solidFill>
                      <a:srgbClr val="00B050"/>
                    </a:solidFill>
                  </a:rPr>
                  <a:t>2. Grandeurs associées aux transferts à travers une surface</a:t>
                </a:r>
                <a14:m>
                  <m:oMath xmlns:m="http://schemas.openxmlformats.org/officeDocument/2006/math">
                    <m:r>
                      <a:rPr lang="fr-FR" sz="3200" b="1" i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fr-FR" sz="3200" b="1" i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𝚺</m:t>
                    </m:r>
                  </m:oMath>
                </a14:m>
                <a:endParaRPr lang="fr-FR" sz="3200" b="1" dirty="0">
                  <a:solidFill>
                    <a:srgbClr val="00B050"/>
                  </a:solidFill>
                </a:endParaRPr>
              </a:p>
            </p:txBody>
          </p:sp>
        </mc:Choice>
        <mc:Fallback xmlns="">
          <p:sp>
            <p:nvSpPr>
              <p:cNvPr id="6" name="Titr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1097280" y="286603"/>
                <a:ext cx="10058400" cy="1450757"/>
              </a:xfrm>
              <a:blipFill rotWithShape="0">
                <a:blip r:embed="rId3"/>
                <a:stretch>
                  <a:fillRect l="-2364" b="-9244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ZoneTexte 6"/>
          <p:cNvSpPr txBox="1"/>
          <p:nvPr/>
        </p:nvSpPr>
        <p:spPr>
          <a:xfrm>
            <a:off x="119336" y="6459785"/>
            <a:ext cx="87849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solidFill>
                  <a:schemeClr val="bg1"/>
                </a:solidFill>
              </a:rPr>
              <a:t>Physique Tout-en-un PCSI, 5</a:t>
            </a:r>
            <a:r>
              <a:rPr lang="fr-FR" baseline="30000" dirty="0">
                <a:solidFill>
                  <a:schemeClr val="bg1"/>
                </a:solidFill>
              </a:rPr>
              <a:t>ème</a:t>
            </a:r>
            <a:r>
              <a:rPr lang="fr-FR" dirty="0">
                <a:solidFill>
                  <a:schemeClr val="bg1"/>
                </a:solidFill>
              </a:rPr>
              <a:t> édition, </a:t>
            </a:r>
            <a:r>
              <a:rPr lang="fr-FR" dirty="0" err="1">
                <a:solidFill>
                  <a:schemeClr val="bg1"/>
                </a:solidFill>
              </a:rPr>
              <a:t>Salamito</a:t>
            </a:r>
            <a:r>
              <a:rPr lang="fr-FR" dirty="0">
                <a:solidFill>
                  <a:schemeClr val="bg1"/>
                </a:solidFill>
              </a:rPr>
              <a:t>, Cardini, </a:t>
            </a:r>
            <a:r>
              <a:rPr lang="fr-FR" dirty="0" err="1">
                <a:solidFill>
                  <a:schemeClr val="bg1"/>
                </a:solidFill>
              </a:rPr>
              <a:t>Jurine</a:t>
            </a:r>
            <a:r>
              <a:rPr lang="fr-FR" dirty="0">
                <a:solidFill>
                  <a:schemeClr val="bg1"/>
                </a:solidFill>
              </a:rPr>
              <a:t>, </a:t>
            </a:r>
            <a:r>
              <a:rPr lang="fr-FR" dirty="0" smtClean="0">
                <a:solidFill>
                  <a:schemeClr val="bg1"/>
                </a:solidFill>
              </a:rPr>
              <a:t>Sanz</a:t>
            </a:r>
            <a:endParaRPr lang="fr-FR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1983177"/>
      </p:ext>
    </p:extLst>
  </p:cSld>
  <p:clrMapOvr>
    <a:masterClrMapping/>
  </p:clrMapOvr>
</p:sld>
</file>

<file path=ppt/theme/theme1.xml><?xml version="1.0" encoding="utf-8"?>
<a:theme xmlns:a="http://schemas.openxmlformats.org/drawingml/2006/main" name="Rétrospective">
  <a:themeElements>
    <a:clrScheme name="Orange rouge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Rétrospectiv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étrospective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Conception personnalisé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652</TotalTime>
  <Words>82</Words>
  <Application>Microsoft Office PowerPoint</Application>
  <PresentationFormat>Grand écran</PresentationFormat>
  <Paragraphs>21</Paragraphs>
  <Slides>7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2</vt:i4>
      </vt:variant>
      <vt:variant>
        <vt:lpstr>Titres des diapositives</vt:lpstr>
      </vt:variant>
      <vt:variant>
        <vt:i4>7</vt:i4>
      </vt:variant>
    </vt:vector>
  </HeadingPairs>
  <TitlesOfParts>
    <vt:vector size="13" baseType="lpstr">
      <vt:lpstr>Arial</vt:lpstr>
      <vt:lpstr>Calibri</vt:lpstr>
      <vt:lpstr>Calibri Light</vt:lpstr>
      <vt:lpstr>Cambria Math</vt:lpstr>
      <vt:lpstr>Rétrospective</vt:lpstr>
      <vt:lpstr>Conception personnalisée</vt:lpstr>
      <vt:lpstr>LP21 – Induction électromagnétique</vt:lpstr>
      <vt:lpstr>I.1) Nécessité de systèmes bouclés</vt:lpstr>
      <vt:lpstr>I.2) Comportement d’un système bouclé</vt:lpstr>
      <vt:lpstr>I.2) Comportement d’un système bouclé</vt:lpstr>
      <vt:lpstr>I.3) Stabilité</vt:lpstr>
      <vt:lpstr>II.1) Oscillateur à pont de Wien</vt:lpstr>
      <vt:lpstr>I. Formulation locale du bilant thermique  2. Grandeurs associées aux transferts à travers une surface Σ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Jules FILLETTE</dc:creator>
  <cp:lastModifiedBy>Jules FILLETTE</cp:lastModifiedBy>
  <cp:revision>24</cp:revision>
  <dcterms:created xsi:type="dcterms:W3CDTF">2019-02-02T09:11:16Z</dcterms:created>
  <dcterms:modified xsi:type="dcterms:W3CDTF">2019-06-23T15:48:29Z</dcterms:modified>
</cp:coreProperties>
</file>