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20"/>
  </p:notesMasterIdLst>
  <p:handoutMasterIdLst>
    <p:handoutMasterId r:id="rId21"/>
  </p:handoutMasterIdLst>
  <p:sldIdLst>
    <p:sldId id="256" r:id="rId3"/>
    <p:sldId id="281" r:id="rId4"/>
    <p:sldId id="292" r:id="rId5"/>
    <p:sldId id="290" r:id="rId6"/>
    <p:sldId id="291" r:id="rId7"/>
    <p:sldId id="287" r:id="rId8"/>
    <p:sldId id="294" r:id="rId9"/>
    <p:sldId id="293" r:id="rId10"/>
    <p:sldId id="295" r:id="rId11"/>
    <p:sldId id="288" r:id="rId12"/>
    <p:sldId id="296" r:id="rId13"/>
    <p:sldId id="286" r:id="rId14"/>
    <p:sldId id="282" r:id="rId15"/>
    <p:sldId id="283" r:id="rId16"/>
    <p:sldId id="297" r:id="rId17"/>
    <p:sldId id="284" r:id="rId18"/>
    <p:sldId id="285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120E7-C763-4588-A187-B0365C63F167}" type="datetimeFigureOut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614859-7D9F-4650-8B33-ABADC2E0C8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6082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3222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2D1FE-9C6E-41F4-8831-46EDA567EC97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06ED-98D1-49B1-85D4-66BC0244D892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9B11-8B55-4196-B73F-A2BD6E1EC7C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FC9F-6DE7-47E5-B36A-87B64621C645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CC7B3-ED42-4C64-AB70-2F20BC3FC50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0146-FB94-406E-BD0E-1165CD4C7CD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5F37A-2A1C-4850-9174-9E6D4F826E50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9958-D6A5-4EFE-BA06-5C2D57F452F9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F90A-7DD8-46D1-BF3D-FC9C1961E0A9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CBFB-4118-400C-9B00-B86EFB50360A}" type="datetime1">
              <a:rPr lang="fr-FR" smtClean="0"/>
              <a:t>23/06/2019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2811-9BE3-496E-8AC4-55A64A1D45F8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1F730-A4F1-4330-AC4F-7BB3FFAE8C42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073D-076B-4384-A412-30D27BBA2A36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0407A-9444-4C3C-B82B-DFF406A4B69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2AD28-09CD-46AA-8DDF-6FB43FDB8E8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3213-69DA-46B4-AF40-04351CBD69BD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5C12E-D330-45AD-BBE5-53D9591F357C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264DB-EE13-4F3A-A9CD-4EE9F539635D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6398-2D31-46CA-8605-6CAC74360B4D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4DBB-C8D7-454C-B0C9-548184FE62C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586C1D4-465E-446E-8377-6F96F490BEE5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6502-1852-4D82-84F0-A39A61EB538B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EB25FA3-17B4-4D45-9142-22AA292269C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69C5A-1FB8-4984-8066-EA78A6BC53FC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LP34 – Interférométrie à </a:t>
            </a:r>
            <a:r>
              <a:rPr lang="fr-FR" smtClean="0"/>
              <a:t>division d’amplitude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B2C-1E51-48BC-A195-7A6E49C2475E}" type="slidenum">
              <a:rPr lang="fr-FR" smtClean="0"/>
              <a:t>10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/>
          <a:srcRect t="446" b="1"/>
          <a:stretch/>
        </p:blipFill>
        <p:spPr>
          <a:xfrm>
            <a:off x="2596056" y="532262"/>
            <a:ext cx="4173234" cy="6080073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 flipV="1">
            <a:off x="2997200" y="4508500"/>
            <a:ext cx="1968500" cy="3175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V="1">
            <a:off x="4985544" y="3575050"/>
            <a:ext cx="100806" cy="949325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4945856" y="4508500"/>
            <a:ext cx="1004094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flipH="1" flipV="1">
            <a:off x="4381502" y="642939"/>
            <a:ext cx="704848" cy="2932110"/>
          </a:xfrm>
          <a:prstGeom prst="line">
            <a:avLst/>
          </a:prstGeom>
          <a:ln w="5715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flipH="1" flipV="1">
            <a:off x="5069681" y="3526631"/>
            <a:ext cx="581025" cy="2433638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flipV="1">
            <a:off x="4770437" y="4505325"/>
            <a:ext cx="215107" cy="1954460"/>
          </a:xfrm>
          <a:prstGeom prst="line">
            <a:avLst/>
          </a:prstGeom>
          <a:ln w="571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4441278" y="3954780"/>
            <a:ext cx="801282" cy="31242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re 1"/>
          <p:cNvSpPr txBox="1">
            <a:spLocks/>
          </p:cNvSpPr>
          <p:nvPr/>
        </p:nvSpPr>
        <p:spPr>
          <a:xfrm>
            <a:off x="32754" y="98587"/>
            <a:ext cx="10317707" cy="80216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Second bras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97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11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446" b="1"/>
          <a:stretch/>
        </p:blipFill>
        <p:spPr>
          <a:xfrm>
            <a:off x="303234" y="543488"/>
            <a:ext cx="4173234" cy="608007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06" r="1612" b="2836"/>
          <a:stretch/>
        </p:blipFill>
        <p:spPr>
          <a:xfrm>
            <a:off x="4806943" y="54592"/>
            <a:ext cx="6974006" cy="623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453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468" y="300242"/>
            <a:ext cx="7532836" cy="5655054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t="3817" r="3674" b="3786"/>
          <a:stretch/>
        </p:blipFill>
        <p:spPr>
          <a:xfrm>
            <a:off x="9879544" y="2186073"/>
            <a:ext cx="2266239" cy="188339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/>
          <a:srcRect l="6168" t="2706" r="3337" b="4058"/>
          <a:stretch/>
        </p:blipFill>
        <p:spPr>
          <a:xfrm>
            <a:off x="81176" y="4331767"/>
            <a:ext cx="2129052" cy="185609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2754" y="6447724"/>
            <a:ext cx="10940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Description de la figure d’interférences</a:t>
            </a:r>
            <a:r>
              <a:rPr lang="fr-FR" sz="2000" i="1" dirty="0" smtClean="0">
                <a:solidFill>
                  <a:schemeClr val="bg1"/>
                </a:solidFill>
              </a:rPr>
              <a:t>, Optique </a:t>
            </a:r>
            <a:r>
              <a:rPr lang="fr-FR" sz="2000" i="1" dirty="0">
                <a:solidFill>
                  <a:schemeClr val="bg1"/>
                </a:solidFill>
              </a:rPr>
              <a:t>physique et électronique</a:t>
            </a:r>
            <a:r>
              <a:rPr lang="fr-FR" sz="2000" dirty="0">
                <a:solidFill>
                  <a:schemeClr val="bg1"/>
                </a:solidFill>
              </a:rPr>
              <a:t>, </a:t>
            </a:r>
            <a:r>
              <a:rPr lang="fr-FR" sz="2000" dirty="0" err="1">
                <a:solidFill>
                  <a:schemeClr val="bg1"/>
                </a:solidFill>
              </a:rPr>
              <a:t>D.Mauras</a:t>
            </a:r>
            <a:r>
              <a:rPr lang="fr-FR" sz="2000" dirty="0">
                <a:solidFill>
                  <a:schemeClr val="bg1"/>
                </a:solidFill>
              </a:rPr>
              <a:t>, </a:t>
            </a:r>
            <a:r>
              <a:rPr lang="fr-FR" sz="2000" dirty="0" err="1">
                <a:solidFill>
                  <a:schemeClr val="bg1"/>
                </a:solidFill>
              </a:rPr>
              <a:t>puf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527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B2C-1E51-48BC-A195-7A6E49C2475E}" type="slidenum">
              <a:rPr lang="fr-FR" smtClean="0"/>
              <a:t>13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28789" y="6459785"/>
            <a:ext cx="7044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Physique Tout-en-un PC/PC*, </a:t>
            </a:r>
            <a:r>
              <a:rPr lang="fr-FR" dirty="0" err="1">
                <a:solidFill>
                  <a:schemeClr val="bg1"/>
                </a:solidFill>
              </a:rPr>
              <a:t>Dunod</a:t>
            </a:r>
            <a:r>
              <a:rPr lang="fr-FR" dirty="0">
                <a:solidFill>
                  <a:schemeClr val="bg1"/>
                </a:solidFill>
              </a:rPr>
              <a:t>, 2014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t="1003"/>
          <a:stretch/>
        </p:blipFill>
        <p:spPr>
          <a:xfrm rot="16200000">
            <a:off x="1075613" y="1153936"/>
            <a:ext cx="5305425" cy="4978753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097280" y="3760632"/>
            <a:ext cx="772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(</a:t>
            </a:r>
            <a:endParaRPr lang="fr-FR" sz="20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390177" y="2199661"/>
            <a:ext cx="4943411" cy="288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169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B2C-1E51-48BC-A195-7A6E49C2475E}" type="slidenum">
              <a:rPr lang="fr-FR" smtClean="0"/>
              <a:t>14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4165" r="11609"/>
          <a:stretch/>
        </p:blipFill>
        <p:spPr>
          <a:xfrm rot="16200000">
            <a:off x="3436512" y="1163726"/>
            <a:ext cx="5318976" cy="500062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31820" y="6459785"/>
            <a:ext cx="713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Optique, Fondements et applications, 7</a:t>
            </a:r>
            <a:r>
              <a:rPr lang="fr-FR" baseline="30000" dirty="0">
                <a:solidFill>
                  <a:schemeClr val="bg1"/>
                </a:solidFill>
              </a:rPr>
              <a:t>ème</a:t>
            </a:r>
            <a:r>
              <a:rPr lang="fr-FR" dirty="0">
                <a:solidFill>
                  <a:schemeClr val="bg1"/>
                </a:solidFill>
              </a:rPr>
              <a:t> édition, </a:t>
            </a:r>
            <a:r>
              <a:rPr lang="fr-FR" dirty="0" err="1" smtClean="0">
                <a:solidFill>
                  <a:schemeClr val="bg1"/>
                </a:solidFill>
              </a:rPr>
              <a:t>J-Ph.Pérez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7241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6600" dirty="0" smtClean="0"/>
              <a:t>Merci pour votre attention !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74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III. Interférence à N ondes : cavité Fabry-Pérot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B2C-1E51-48BC-A195-7A6E49C2475E}" type="slidenum">
              <a:rPr lang="fr-FR" smtClean="0"/>
              <a:t>16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615506" y="1493949"/>
            <a:ext cx="11021948" cy="422864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31820" y="6459785"/>
            <a:ext cx="713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Optique, Fondements et applications, 7</a:t>
            </a:r>
            <a:r>
              <a:rPr lang="fr-FR" baseline="30000" dirty="0">
                <a:solidFill>
                  <a:schemeClr val="bg1"/>
                </a:solidFill>
              </a:rPr>
              <a:t>ème</a:t>
            </a:r>
            <a:r>
              <a:rPr lang="fr-FR" dirty="0">
                <a:solidFill>
                  <a:schemeClr val="bg1"/>
                </a:solidFill>
              </a:rPr>
              <a:t> édition, </a:t>
            </a:r>
            <a:r>
              <a:rPr lang="fr-FR" dirty="0" err="1" smtClean="0">
                <a:solidFill>
                  <a:schemeClr val="bg1"/>
                </a:solidFill>
              </a:rPr>
              <a:t>J-Ph.Pérez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0763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III. Interférence </a:t>
            </a:r>
            <a:r>
              <a:rPr lang="fr-FR" dirty="0"/>
              <a:t>à N ondes : cavité </a:t>
            </a:r>
            <a:r>
              <a:rPr lang="fr-FR" dirty="0" smtClean="0"/>
              <a:t>Fabry-Pérot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B2C-1E51-48BC-A195-7A6E49C2475E}" type="slidenum">
              <a:rPr lang="fr-FR" smtClean="0"/>
              <a:t>17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271497" y="1334816"/>
            <a:ext cx="9709965" cy="457658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05341" y="1197735"/>
            <a:ext cx="643944" cy="4765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5631933" y="1066662"/>
            <a:ext cx="421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I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231820" y="6459785"/>
            <a:ext cx="713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Optique, Fondements et applications, 7</a:t>
            </a:r>
            <a:r>
              <a:rPr lang="fr-FR" baseline="30000" dirty="0">
                <a:solidFill>
                  <a:schemeClr val="bg1"/>
                </a:solidFill>
              </a:rPr>
              <a:t>ème</a:t>
            </a:r>
            <a:r>
              <a:rPr lang="fr-FR" dirty="0">
                <a:solidFill>
                  <a:schemeClr val="bg1"/>
                </a:solidFill>
              </a:rPr>
              <a:t> édition, </a:t>
            </a:r>
            <a:r>
              <a:rPr lang="fr-FR" dirty="0" err="1" smtClean="0">
                <a:solidFill>
                  <a:schemeClr val="bg1"/>
                </a:solidFill>
              </a:rPr>
              <a:t>J-Ph.Pérez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909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B2C-1E51-48BC-A195-7A6E49C2475E}" type="slidenum">
              <a:rPr lang="fr-FR" smtClean="0"/>
              <a:t>2</a:t>
            </a:fld>
            <a:endParaRPr lang="fr-FR"/>
          </a:p>
        </p:txBody>
      </p:sp>
      <p:pic>
        <p:nvPicPr>
          <p:cNvPr id="1026" name="Picture 2" descr="RÃ©sultat de recherche d'images pour &quot;michelson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9520" y="1810008"/>
            <a:ext cx="7453919" cy="447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II. L’interféromètre de Michelson</a:t>
            </a:r>
          </a:p>
          <a:p>
            <a:r>
              <a:rPr lang="fr-FR" sz="3200" b="1" dirty="0" smtClean="0">
                <a:solidFill>
                  <a:srgbClr val="00B050"/>
                </a:solidFill>
              </a:rPr>
              <a:t>	1. Présentation du dispositif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2754" y="6447724"/>
            <a:ext cx="10940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L’interféromètre de Michelson</a:t>
            </a:r>
            <a:r>
              <a:rPr lang="fr-FR" sz="2000" i="1" dirty="0" smtClean="0">
                <a:solidFill>
                  <a:schemeClr val="bg1"/>
                </a:solidFill>
              </a:rPr>
              <a:t>, Optique </a:t>
            </a:r>
            <a:r>
              <a:rPr lang="fr-FR" sz="2000" i="1" dirty="0">
                <a:solidFill>
                  <a:schemeClr val="bg1"/>
                </a:solidFill>
              </a:rPr>
              <a:t>physique et électronique</a:t>
            </a:r>
            <a:r>
              <a:rPr lang="fr-FR" sz="2000" dirty="0">
                <a:solidFill>
                  <a:schemeClr val="bg1"/>
                </a:solidFill>
              </a:rPr>
              <a:t>, </a:t>
            </a:r>
            <a:r>
              <a:rPr lang="fr-FR" sz="2000" dirty="0" err="1" smtClean="0">
                <a:solidFill>
                  <a:schemeClr val="bg1"/>
                </a:solidFill>
              </a:rPr>
              <a:t>D.Mauras</a:t>
            </a:r>
            <a:endParaRPr lang="fr-F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06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0918" y="3249637"/>
            <a:ext cx="3615814" cy="2145463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B2C-1E51-48BC-A195-7A6E49C2475E}" type="slidenum">
              <a:rPr lang="fr-FR" smtClean="0"/>
              <a:t>3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32754" y="6447724"/>
            <a:ext cx="10940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Représentation de l’interféromètre de Michelson</a:t>
            </a:r>
            <a:r>
              <a:rPr lang="fr-FR" sz="2000" i="1" dirty="0" smtClean="0">
                <a:solidFill>
                  <a:schemeClr val="bg1"/>
                </a:solidFill>
              </a:rPr>
              <a:t>, Optique </a:t>
            </a:r>
            <a:r>
              <a:rPr lang="fr-FR" sz="2000" i="1" dirty="0">
                <a:solidFill>
                  <a:schemeClr val="bg1"/>
                </a:solidFill>
              </a:rPr>
              <a:t>physique et électronique</a:t>
            </a:r>
            <a:r>
              <a:rPr lang="fr-FR" sz="2000" dirty="0">
                <a:solidFill>
                  <a:schemeClr val="bg1"/>
                </a:solidFill>
              </a:rPr>
              <a:t>, </a:t>
            </a:r>
            <a:r>
              <a:rPr lang="fr-FR" sz="2000" dirty="0" err="1" smtClean="0">
                <a:solidFill>
                  <a:schemeClr val="bg1"/>
                </a:solidFill>
              </a:rPr>
              <a:t>D.Mauras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II. L’interféromètre de Michelson</a:t>
            </a:r>
          </a:p>
          <a:p>
            <a:r>
              <a:rPr lang="fr-FR" sz="3200" b="1" dirty="0" smtClean="0">
                <a:solidFill>
                  <a:srgbClr val="00B050"/>
                </a:solidFill>
              </a:rPr>
              <a:t>	1. Présentation du dispositif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90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B2C-1E51-48BC-A195-7A6E49C2475E}" type="slidenum">
              <a:rPr lang="fr-FR" smtClean="0"/>
              <a:t>4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06" r="1612" b="2836"/>
          <a:stretch/>
        </p:blipFill>
        <p:spPr>
          <a:xfrm>
            <a:off x="2756849" y="40944"/>
            <a:ext cx="6974006" cy="6237746"/>
          </a:xfrm>
          <a:prstGeom prst="rect">
            <a:avLst/>
          </a:prstGeom>
        </p:spPr>
      </p:pic>
      <p:cxnSp>
        <p:nvCxnSpPr>
          <p:cNvPr id="10" name="Connecteur droit 9"/>
          <p:cNvCxnSpPr/>
          <p:nvPr/>
        </p:nvCxnSpPr>
        <p:spPr>
          <a:xfrm flipV="1">
            <a:off x="2997200" y="4508500"/>
            <a:ext cx="1968500" cy="3175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V="1">
            <a:off x="4965700" y="3771900"/>
            <a:ext cx="101600" cy="73660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flipV="1">
            <a:off x="4945856" y="4488656"/>
            <a:ext cx="1297996" cy="19844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32754" y="6447724"/>
            <a:ext cx="10940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Représentation de l’interféromètre de Michelson</a:t>
            </a:r>
            <a:r>
              <a:rPr lang="fr-FR" sz="2000" i="1" dirty="0" smtClean="0">
                <a:solidFill>
                  <a:schemeClr val="bg1"/>
                </a:solidFill>
              </a:rPr>
              <a:t>, Optique </a:t>
            </a:r>
            <a:r>
              <a:rPr lang="fr-FR" sz="2000" i="1" dirty="0">
                <a:solidFill>
                  <a:schemeClr val="bg1"/>
                </a:solidFill>
              </a:rPr>
              <a:t>physique et électronique</a:t>
            </a:r>
            <a:r>
              <a:rPr lang="fr-FR" sz="2000" dirty="0">
                <a:solidFill>
                  <a:schemeClr val="bg1"/>
                </a:solidFill>
              </a:rPr>
              <a:t>, </a:t>
            </a:r>
            <a:r>
              <a:rPr lang="fr-FR" sz="2000" dirty="0" err="1" smtClean="0">
                <a:solidFill>
                  <a:schemeClr val="bg1"/>
                </a:solidFill>
              </a:rPr>
              <a:t>D.Mauras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15" name="Titre 1"/>
          <p:cNvSpPr txBox="1">
            <a:spLocks/>
          </p:cNvSpPr>
          <p:nvPr/>
        </p:nvSpPr>
        <p:spPr>
          <a:xfrm>
            <a:off x="32754" y="98587"/>
            <a:ext cx="10317707" cy="80216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Premier bras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10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B2C-1E51-48BC-A195-7A6E49C2475E}" type="slidenum">
              <a:rPr lang="fr-FR" smtClean="0"/>
              <a:t>5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06" r="1612" b="2836"/>
          <a:stretch/>
        </p:blipFill>
        <p:spPr>
          <a:xfrm>
            <a:off x="2756849" y="40944"/>
            <a:ext cx="6974006" cy="6237746"/>
          </a:xfrm>
          <a:prstGeom prst="rect">
            <a:avLst/>
          </a:prstGeom>
        </p:spPr>
      </p:pic>
      <p:cxnSp>
        <p:nvCxnSpPr>
          <p:cNvPr id="10" name="Connecteur droit 9"/>
          <p:cNvCxnSpPr/>
          <p:nvPr/>
        </p:nvCxnSpPr>
        <p:spPr>
          <a:xfrm flipV="1">
            <a:off x="2997200" y="4508500"/>
            <a:ext cx="1968500" cy="3175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V="1">
            <a:off x="4965700" y="3771900"/>
            <a:ext cx="101600" cy="73660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flipV="1">
            <a:off x="4945856" y="4488656"/>
            <a:ext cx="1297996" cy="19844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V="1">
            <a:off x="4738688" y="4488656"/>
            <a:ext cx="1505164" cy="22622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 flipV="1">
            <a:off x="6243852" y="4057651"/>
            <a:ext cx="3171611" cy="431005"/>
          </a:xfrm>
          <a:prstGeom prst="line">
            <a:avLst/>
          </a:prstGeom>
          <a:ln w="571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flipH="1">
            <a:off x="3257550" y="4714876"/>
            <a:ext cx="1487488" cy="20796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32754" y="6447724"/>
            <a:ext cx="10940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Représentation de l’interféromètre de Michelson</a:t>
            </a:r>
            <a:r>
              <a:rPr lang="fr-FR" sz="2000" i="1" dirty="0" smtClean="0">
                <a:solidFill>
                  <a:schemeClr val="bg1"/>
                </a:solidFill>
              </a:rPr>
              <a:t>, Optique </a:t>
            </a:r>
            <a:r>
              <a:rPr lang="fr-FR" sz="2000" i="1" dirty="0">
                <a:solidFill>
                  <a:schemeClr val="bg1"/>
                </a:solidFill>
              </a:rPr>
              <a:t>physique et électronique</a:t>
            </a:r>
            <a:r>
              <a:rPr lang="fr-FR" sz="2000" dirty="0">
                <a:solidFill>
                  <a:schemeClr val="bg1"/>
                </a:solidFill>
              </a:rPr>
              <a:t>, </a:t>
            </a:r>
            <a:r>
              <a:rPr lang="fr-FR" sz="2000" dirty="0" err="1" smtClean="0">
                <a:solidFill>
                  <a:schemeClr val="bg1"/>
                </a:solidFill>
              </a:rPr>
              <a:t>D.Mauras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15" name="Titre 1"/>
          <p:cNvSpPr txBox="1">
            <a:spLocks/>
          </p:cNvSpPr>
          <p:nvPr/>
        </p:nvSpPr>
        <p:spPr>
          <a:xfrm>
            <a:off x="32754" y="98587"/>
            <a:ext cx="10317707" cy="80216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Premier bras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67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B2C-1E51-48BC-A195-7A6E49C2475E}" type="slidenum">
              <a:rPr lang="fr-FR" smtClean="0"/>
              <a:t>6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06" r="1612" b="2836"/>
          <a:stretch/>
        </p:blipFill>
        <p:spPr>
          <a:xfrm>
            <a:off x="2756849" y="40944"/>
            <a:ext cx="6974006" cy="6237746"/>
          </a:xfrm>
          <a:prstGeom prst="rect">
            <a:avLst/>
          </a:prstGeom>
        </p:spPr>
      </p:pic>
      <p:cxnSp>
        <p:nvCxnSpPr>
          <p:cNvPr id="10" name="Connecteur droit 9"/>
          <p:cNvCxnSpPr/>
          <p:nvPr/>
        </p:nvCxnSpPr>
        <p:spPr>
          <a:xfrm flipV="1">
            <a:off x="2997200" y="4508500"/>
            <a:ext cx="1968500" cy="3175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V="1">
            <a:off x="4965700" y="3771900"/>
            <a:ext cx="101600" cy="73660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flipV="1">
            <a:off x="4945856" y="4488656"/>
            <a:ext cx="1297996" cy="19844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V="1">
            <a:off x="4738688" y="4488656"/>
            <a:ext cx="1505164" cy="22622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 flipH="1">
            <a:off x="4375150" y="4708525"/>
            <a:ext cx="369888" cy="130175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 flipV="1">
            <a:off x="6243852" y="4057651"/>
            <a:ext cx="3171611" cy="431005"/>
          </a:xfrm>
          <a:prstGeom prst="line">
            <a:avLst/>
          </a:prstGeom>
          <a:ln w="571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flipH="1">
            <a:off x="3257550" y="4714876"/>
            <a:ext cx="1487488" cy="20796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/>
          <p:nvPr/>
        </p:nvCxnSpPr>
        <p:spPr>
          <a:xfrm flipH="1">
            <a:off x="4745038" y="234950"/>
            <a:ext cx="1236662" cy="4479926"/>
          </a:xfrm>
          <a:prstGeom prst="line">
            <a:avLst/>
          </a:prstGeom>
          <a:ln w="571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32754" y="6447724"/>
            <a:ext cx="10940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Représentation de l’interféromètre de Michelson</a:t>
            </a:r>
            <a:r>
              <a:rPr lang="fr-FR" sz="2000" i="1" dirty="0" smtClean="0">
                <a:solidFill>
                  <a:schemeClr val="bg1"/>
                </a:solidFill>
              </a:rPr>
              <a:t>, Optique </a:t>
            </a:r>
            <a:r>
              <a:rPr lang="fr-FR" sz="2000" i="1" dirty="0">
                <a:solidFill>
                  <a:schemeClr val="bg1"/>
                </a:solidFill>
              </a:rPr>
              <a:t>physique et électronique</a:t>
            </a:r>
            <a:r>
              <a:rPr lang="fr-FR" sz="2000" dirty="0">
                <a:solidFill>
                  <a:schemeClr val="bg1"/>
                </a:solidFill>
              </a:rPr>
              <a:t>, </a:t>
            </a:r>
            <a:r>
              <a:rPr lang="fr-FR" sz="2000" dirty="0" err="1" smtClean="0">
                <a:solidFill>
                  <a:schemeClr val="bg1"/>
                </a:solidFill>
              </a:rPr>
              <a:t>D.Mauras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49" name="Titre 1"/>
          <p:cNvSpPr txBox="1">
            <a:spLocks/>
          </p:cNvSpPr>
          <p:nvPr/>
        </p:nvSpPr>
        <p:spPr>
          <a:xfrm>
            <a:off x="32754" y="98587"/>
            <a:ext cx="10317707" cy="80216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Premier bras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85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B2C-1E51-48BC-A195-7A6E49C2475E}" type="slidenum">
              <a:rPr lang="fr-FR" smtClean="0"/>
              <a:t>7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/>
          <a:srcRect t="446" b="1"/>
          <a:stretch/>
        </p:blipFill>
        <p:spPr>
          <a:xfrm>
            <a:off x="2596056" y="532262"/>
            <a:ext cx="4173234" cy="6080073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 flipV="1">
            <a:off x="2997200" y="4508500"/>
            <a:ext cx="1968500" cy="3175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V="1">
            <a:off x="4985544" y="3575050"/>
            <a:ext cx="100806" cy="949325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4945856" y="4508500"/>
            <a:ext cx="1004094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re 1"/>
          <p:cNvSpPr txBox="1">
            <a:spLocks/>
          </p:cNvSpPr>
          <p:nvPr/>
        </p:nvSpPr>
        <p:spPr>
          <a:xfrm>
            <a:off x="32754" y="98587"/>
            <a:ext cx="10317707" cy="80216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Second bras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86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B2C-1E51-48BC-A195-7A6E49C2475E}" type="slidenum">
              <a:rPr lang="fr-FR" smtClean="0"/>
              <a:t>8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/>
          <a:srcRect t="446" b="1"/>
          <a:stretch/>
        </p:blipFill>
        <p:spPr>
          <a:xfrm>
            <a:off x="2596056" y="532262"/>
            <a:ext cx="4173234" cy="6080073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 flipV="1">
            <a:off x="2997200" y="4508500"/>
            <a:ext cx="1968500" cy="3175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V="1">
            <a:off x="4985544" y="3575050"/>
            <a:ext cx="100806" cy="949325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4945856" y="4508500"/>
            <a:ext cx="1004094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flipV="1">
            <a:off x="4770437" y="4505325"/>
            <a:ext cx="215107" cy="1954460"/>
          </a:xfrm>
          <a:prstGeom prst="line">
            <a:avLst/>
          </a:prstGeom>
          <a:ln w="571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re 1"/>
          <p:cNvSpPr txBox="1">
            <a:spLocks/>
          </p:cNvSpPr>
          <p:nvPr/>
        </p:nvSpPr>
        <p:spPr>
          <a:xfrm>
            <a:off x="32754" y="98587"/>
            <a:ext cx="10317707" cy="80216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Second bras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50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B2C-1E51-48BC-A195-7A6E49C2475E}" type="slidenum">
              <a:rPr lang="fr-FR" smtClean="0"/>
              <a:t>9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/>
          <a:srcRect t="224"/>
          <a:stretch/>
        </p:blipFill>
        <p:spPr>
          <a:xfrm>
            <a:off x="2596056" y="518614"/>
            <a:ext cx="4173234" cy="6093721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 flipV="1">
            <a:off x="2997200" y="4508500"/>
            <a:ext cx="1968500" cy="3175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V="1">
            <a:off x="4985544" y="3575050"/>
            <a:ext cx="100806" cy="949325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4945856" y="4508500"/>
            <a:ext cx="1004094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flipH="1" flipV="1">
            <a:off x="4381502" y="642939"/>
            <a:ext cx="704848" cy="2932110"/>
          </a:xfrm>
          <a:prstGeom prst="line">
            <a:avLst/>
          </a:prstGeom>
          <a:ln w="5715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flipH="1" flipV="1">
            <a:off x="5069682" y="3526631"/>
            <a:ext cx="172878" cy="740569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flipV="1">
            <a:off x="4770437" y="4505325"/>
            <a:ext cx="215107" cy="1954460"/>
          </a:xfrm>
          <a:prstGeom prst="line">
            <a:avLst/>
          </a:prstGeom>
          <a:ln w="571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re 1"/>
          <p:cNvSpPr txBox="1">
            <a:spLocks/>
          </p:cNvSpPr>
          <p:nvPr/>
        </p:nvSpPr>
        <p:spPr>
          <a:xfrm>
            <a:off x="32754" y="98587"/>
            <a:ext cx="10317707" cy="80216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Second bras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46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1239</TotalTime>
  <Words>193</Words>
  <Application>Microsoft Office PowerPoint</Application>
  <PresentationFormat>Grand écran</PresentationFormat>
  <Paragraphs>48</Paragraphs>
  <Slides>17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Rétrospective</vt:lpstr>
      <vt:lpstr>Conception personnalisée</vt:lpstr>
      <vt:lpstr>LP34 – Interférométrie à division d’amplitude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Merci pour votre attention !</vt:lpstr>
      <vt:lpstr>III. Interférence à N ondes : cavité Fabry-Pérot</vt:lpstr>
      <vt:lpstr>III. Interférence à N ondes : cavité Fabry-Pérot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35</cp:revision>
  <dcterms:created xsi:type="dcterms:W3CDTF">2019-02-02T09:11:16Z</dcterms:created>
  <dcterms:modified xsi:type="dcterms:W3CDTF">2019-06-23T14:07:26Z</dcterms:modified>
</cp:coreProperties>
</file>