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56" r:id="rId3"/>
    <p:sldId id="259" r:id="rId4"/>
    <p:sldId id="260" r:id="rId5"/>
    <p:sldId id="258" r:id="rId6"/>
    <p:sldId id="267" r:id="rId7"/>
    <p:sldId id="268" r:id="rId8"/>
    <p:sldId id="269" r:id="rId9"/>
    <p:sldId id="270" r:id="rId10"/>
    <p:sldId id="264" r:id="rId11"/>
    <p:sldId id="265" r:id="rId12"/>
    <p:sldId id="271" r:id="rId13"/>
    <p:sldId id="273" r:id="rId14"/>
    <p:sldId id="272" r:id="rId15"/>
    <p:sldId id="274" r:id="rId16"/>
    <p:sldId id="276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1061-33F0-4FA6-8752-45EF671638C7}" type="datetimeFigureOut">
              <a:rPr lang="fr-FR" smtClean="0"/>
              <a:t>16/06/2019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6ABA6-218F-4B19-B8E0-07845D048E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020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ABA6-218F-4B19-B8E0-07845D048E8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619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F54D-0F2F-4A86-AE34-FE926D65982D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17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28EC-AC55-4E7E-AA5F-BE6AADC01B8E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78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07BC4-5C28-4FC9-A0D4-6971C978499A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554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52BB-C918-4685-9ACA-DAA3E6E5BBE3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4508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8FB41-14DB-4F2A-AC3F-673E9481F33E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261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C2556-2613-4110-A241-3FECE1526F03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1130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DE4B-32B0-45B9-B57A-F011DAAB0A72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40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95C42-32A5-49C0-A71B-D1235F1FA3D1}" type="datetime1">
              <a:rPr lang="fr-FR" smtClean="0"/>
              <a:t>16/06/2019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71B2B-6093-4A01-A005-831C7F0A9790}" type="datetime1">
              <a:rPr lang="fr-FR" smtClean="0"/>
              <a:t>16/06/2019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45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89D5B-CB14-460B-AE36-E938895BF635}" type="datetime1">
              <a:rPr lang="fr-FR" smtClean="0"/>
              <a:t>16/06/2019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153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AF166-3775-4AC7-BCFD-9A7C8FCBFFA4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3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E692-6FF2-4458-9E3D-C3423ED09DEB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911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28983-C0D2-415A-AF58-D016C8EEE52D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75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1A49-34DF-4CF3-B952-93B4D03B25D1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164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E66F6-98A1-4E58-A25C-6B708E27BD14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92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64FE-9EFB-43CF-9ABE-31BFB47AE47C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76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97C2-D050-4889-A757-41BD42C0A751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55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5667-2C23-4DDC-BE68-5CEA88192AD8}" type="datetime1">
              <a:rPr lang="fr-FR" smtClean="0"/>
              <a:t>16/06/2019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751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44BBB-64D8-43D2-B84D-DE5C7940AD5E}" type="datetime1">
              <a:rPr lang="fr-FR" smtClean="0"/>
              <a:t>16/06/2019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918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81073-2A49-4BBB-B975-5D14169AF628}" type="datetime1">
              <a:rPr lang="fr-FR" smtClean="0"/>
              <a:t>16/06/2019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312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949B9DA-71D5-43E8-8D79-9EF1E46DC512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56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4B316-FC42-45E2-9B20-38F32EBB3D0F}" type="datetime1">
              <a:rPr lang="fr-FR" smtClean="0"/>
              <a:t>16/06/2019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71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3F3321-C59B-4222-8E48-51AF36706380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FFFFF"/>
                </a:solidFill>
              </a:defRPr>
            </a:lvl1pPr>
          </a:lstStyle>
          <a:p>
            <a:fld id="{B0C39D1F-8E82-455D-8DC3-AF5B6BFD92DD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4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009D5-A797-4558-974F-46E8F41648E6}" type="datetime1">
              <a:rPr lang="fr-FR" smtClean="0"/>
              <a:t>16/06/2019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78EAB-E604-4579-AE35-2CA056A42F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0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rfu.cea.fr/la-vallee-de-stabilite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fr.wikipedia.org/wiki/Liaison_nucl%C3%A9aire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rfu.cea.fr/la-vallee-de-stabilite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rfu.cea.fr/la-vallee-de-stabilite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hyperlink" Target="https://fr.wikipedia.org/wiki/Diagramme_de_phase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fr.wikipedia.org/wiki/Liaison_nucl%C3%A9aire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rfu.cea.fr/la-vallee-de-stabilite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LP42 – Fusion, fission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Agrégation externe de Physique-chimie, option Physique</a:t>
            </a:r>
          </a:p>
        </p:txBody>
      </p:sp>
      <p:sp>
        <p:nvSpPr>
          <p:cNvPr id="4" name="Espace réservé du contenu 4"/>
          <p:cNvSpPr txBox="1">
            <a:spLocks/>
          </p:cNvSpPr>
          <p:nvPr/>
        </p:nvSpPr>
        <p:spPr>
          <a:xfrm>
            <a:off x="-1" y="6441465"/>
            <a:ext cx="10795379" cy="41653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solidFill>
                  <a:schemeClr val="bg1"/>
                </a:solidFill>
              </a:rPr>
              <a:t>Jules FILLETTE</a:t>
            </a:r>
            <a:endParaRPr lang="fr-F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2"/>
                </a:solidFill>
              </a:rPr>
              <a:t>I. Changements d’états du corps pur.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2. Diagrammes d’état du corps pur.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10</a:t>
            </a:fld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13319" b="920"/>
          <a:stretch/>
        </p:blipFill>
        <p:spPr>
          <a:xfrm>
            <a:off x="129008" y="418982"/>
            <a:ext cx="11994943" cy="5722510"/>
          </a:xfrm>
          <a:prstGeom prst="rect">
            <a:avLst/>
          </a:prstGeom>
        </p:spPr>
      </p:pic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dirty="0" smtClean="0">
                <a:solidFill>
                  <a:schemeClr val="bg1"/>
                </a:solidFill>
              </a:rPr>
              <a:t>Noyaux sphériques et nombres magiques (</a:t>
            </a:r>
            <a:r>
              <a:rPr lang="fr-FR" dirty="0" smtClean="0">
                <a:hlinkClick r:id="rId3"/>
              </a:rPr>
              <a:t>http://irfu.cea.fr/la-vallee-de-stabilite/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3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II. Mécanismes d’allègement des noyaux lourds</a:t>
            </a:r>
            <a:br>
              <a:rPr lang="fr-FR" sz="4400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2. Mécanisme de la fission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11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sz="2400" dirty="0" smtClean="0">
                <a:solidFill>
                  <a:schemeClr val="bg1"/>
                </a:solidFill>
              </a:rPr>
              <a:t>Représentation schématique du processus de fission (Le </a:t>
            </a:r>
            <a:r>
              <a:rPr lang="fr-FR" sz="2400" dirty="0" err="1" smtClean="0">
                <a:solidFill>
                  <a:schemeClr val="bg1"/>
                </a:solidFill>
              </a:rPr>
              <a:t>Sech</a:t>
            </a:r>
            <a:r>
              <a:rPr lang="fr-FR" sz="2400" dirty="0" smtClean="0">
                <a:solidFill>
                  <a:schemeClr val="bg1"/>
                </a:solidFill>
              </a:rPr>
              <a:t> &amp; </a:t>
            </a:r>
            <a:r>
              <a:rPr lang="fr-FR" sz="2400" dirty="0" err="1" smtClean="0">
                <a:solidFill>
                  <a:schemeClr val="bg1"/>
                </a:solidFill>
              </a:rPr>
              <a:t>Ngô</a:t>
            </a:r>
            <a:r>
              <a:rPr lang="fr-FR" sz="2400" dirty="0" smtClean="0">
                <a:solidFill>
                  <a:schemeClr val="bg1"/>
                </a:solidFill>
              </a:rPr>
              <a:t>, </a:t>
            </a:r>
            <a:r>
              <a:rPr lang="fr-FR" sz="2400" i="1" dirty="0" smtClean="0">
                <a:solidFill>
                  <a:schemeClr val="bg1"/>
                </a:solidFill>
              </a:rPr>
              <a:t>Physique nucléaire</a:t>
            </a:r>
            <a:r>
              <a:rPr lang="fr-FR" sz="2400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321" y="1832896"/>
            <a:ext cx="6702317" cy="439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5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II. Mécanismes d’allègement des noyaux lourds</a:t>
            </a:r>
            <a:br>
              <a:rPr lang="fr-FR" sz="4400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3. Réacteurs nucléaires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12</a:t>
            </a:fld>
            <a:endParaRPr lang="fr-FR"/>
          </a:p>
        </p:txBody>
      </p:sp>
      <p:pic>
        <p:nvPicPr>
          <p:cNvPr id="10" name="Picture 2" descr="Afficher l'image d'origin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517" y="1760356"/>
            <a:ext cx="6965543" cy="35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491319" y="5189740"/>
            <a:ext cx="1124575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2000" dirty="0" smtClean="0">
                <a:cs typeface="Times New Roman" panose="02020603050405020304" pitchFamily="18" charset="0"/>
              </a:rPr>
              <a:t>Ralentissement des neutrons par un </a:t>
            </a:r>
            <a:r>
              <a:rPr lang="fr-FR" sz="2000" b="1" dirty="0" smtClean="0">
                <a:cs typeface="Times New Roman" panose="02020603050405020304" pitchFamily="18" charset="0"/>
              </a:rPr>
              <a:t>modérateur</a:t>
            </a:r>
            <a:r>
              <a:rPr lang="fr-FR" sz="2000" dirty="0" smtClean="0">
                <a:cs typeface="Times New Roman" panose="02020603050405020304" pitchFamily="18" charset="0"/>
              </a:rPr>
              <a:t> :</a:t>
            </a:r>
          </a:p>
          <a:p>
            <a:pPr algn="just"/>
            <a:r>
              <a:rPr lang="fr-FR" sz="2000" dirty="0" smtClean="0">
                <a:cs typeface="Times New Roman" panose="02020603050405020304" pitchFamily="18" charset="0"/>
              </a:rPr>
              <a:t>♦ hydrogène : eau </a:t>
            </a:r>
            <a:r>
              <a:rPr lang="fr-FR" sz="2000" dirty="0">
                <a:cs typeface="Times New Roman" panose="02020603050405020304" pitchFamily="18" charset="0"/>
              </a:rPr>
              <a:t>normale (→ réacteurs à eau légère</a:t>
            </a:r>
            <a:r>
              <a:rPr lang="fr-FR" sz="2000" dirty="0" smtClean="0">
                <a:cs typeface="Times New Roman" panose="02020603050405020304" pitchFamily="18" charset="0"/>
              </a:rPr>
              <a:t>) ou eau </a:t>
            </a:r>
            <a:r>
              <a:rPr lang="fr-FR" sz="2000" dirty="0">
                <a:cs typeface="Times New Roman" panose="02020603050405020304" pitchFamily="18" charset="0"/>
              </a:rPr>
              <a:t>lourde (→ réacteurs à eau lourde) </a:t>
            </a:r>
          </a:p>
          <a:p>
            <a:pPr algn="just"/>
            <a:r>
              <a:rPr lang="fr-FR" sz="2000" dirty="0" smtClean="0">
                <a:cs typeface="Times New Roman" panose="02020603050405020304" pitchFamily="18" charset="0"/>
              </a:rPr>
              <a:t>♦ ou carbone </a:t>
            </a:r>
            <a:r>
              <a:rPr lang="fr-FR" sz="2000" dirty="0">
                <a:cs typeface="Times New Roman" panose="02020603050405020304" pitchFamily="18" charset="0"/>
              </a:rPr>
              <a:t>(→ réacteurs au graphite) 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259271" y="4735464"/>
            <a:ext cx="1475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Source Code Pro Black" panose="020B0809030403020204" pitchFamily="49" charset="0"/>
                <a:cs typeface="Times New Roman" panose="02020603050405020304" pitchFamily="18" charset="0"/>
              </a:rPr>
              <a:t>circuit primaire</a:t>
            </a: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  <a:ea typeface="Source Code Pro Black" panose="020B0809030403020204" pitchFamily="49" charset="0"/>
              <a:cs typeface="Times New Roman" panose="02020603050405020304" pitchFamily="18" charset="0"/>
            </a:endParaRPr>
          </a:p>
        </p:txBody>
      </p:sp>
      <p:cxnSp>
        <p:nvCxnSpPr>
          <p:cNvPr id="13" name="Connecteur droit avec flèche 12"/>
          <p:cNvCxnSpPr>
            <a:stCxn id="12" idx="3"/>
          </p:cNvCxnSpPr>
          <p:nvPr/>
        </p:nvCxnSpPr>
        <p:spPr>
          <a:xfrm flipV="1">
            <a:off x="2734927" y="4521673"/>
            <a:ext cx="622422" cy="38306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7085217" y="5007904"/>
            <a:ext cx="123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Source Code Pro Black" panose="020B0809030403020204" pitchFamily="49" charset="0"/>
                <a:cs typeface="Times New Roman" panose="02020603050405020304" pitchFamily="18" charset="0"/>
              </a:rPr>
              <a:t>circuit secondaire</a:t>
            </a: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  <a:ea typeface="Source Code Pro Black" panose="020B0809030403020204" pitchFamily="49" charset="0"/>
              <a:cs typeface="Times New Roman" panose="02020603050405020304" pitchFamily="18" charset="0"/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H="1" flipV="1">
            <a:off x="6523630" y="4992051"/>
            <a:ext cx="700532" cy="36809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0074100" y="487435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Source Code Pro Black" panose="020B0809030403020204" pitchFamily="49" charset="0"/>
                <a:cs typeface="Times New Roman" panose="02020603050405020304" pitchFamily="18" charset="0"/>
              </a:rPr>
              <a:t>circuit de refroidissement</a:t>
            </a: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  <a:ea typeface="Source Code Pro Black" panose="020B0809030403020204" pitchFamily="49" charset="0"/>
              <a:cs typeface="Times New Roman" panose="02020603050405020304" pitchFamily="18" charset="0"/>
            </a:endParaRPr>
          </a:p>
        </p:txBody>
      </p:sp>
      <p:cxnSp>
        <p:nvCxnSpPr>
          <p:cNvPr id="17" name="Connecteur droit avec flèche 16"/>
          <p:cNvCxnSpPr>
            <a:stCxn id="16" idx="1"/>
          </p:cNvCxnSpPr>
          <p:nvPr/>
        </p:nvCxnSpPr>
        <p:spPr>
          <a:xfrm flipH="1" flipV="1">
            <a:off x="9412737" y="5007904"/>
            <a:ext cx="661363" cy="15884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824485" y="2987102"/>
            <a:ext cx="1590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Source Code Pro Black" panose="020B0809030403020204" pitchFamily="49" charset="0"/>
                <a:cs typeface="Times New Roman" panose="02020603050405020304" pitchFamily="18" charset="0"/>
              </a:rPr>
              <a:t>fluide caloporteur</a:t>
            </a: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  <a:ea typeface="Source Code Pro Black" panose="020B0809030403020204" pitchFamily="49" charset="0"/>
              <a:cs typeface="Times New Roman" panose="02020603050405020304" pitchFamily="18" charset="0"/>
            </a:endParaRPr>
          </a:p>
        </p:txBody>
      </p:sp>
      <p:cxnSp>
        <p:nvCxnSpPr>
          <p:cNvPr id="19" name="Connecteur droit avec flèche 18"/>
          <p:cNvCxnSpPr>
            <a:stCxn id="18" idx="3"/>
          </p:cNvCxnSpPr>
          <p:nvPr/>
        </p:nvCxnSpPr>
        <p:spPr>
          <a:xfrm>
            <a:off x="2415352" y="3279490"/>
            <a:ext cx="941997" cy="312291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602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083" y="0"/>
            <a:ext cx="10058400" cy="1450757"/>
          </a:xfrm>
        </p:spPr>
        <p:txBody>
          <a:bodyPr/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I. Energie disponible dans le noyau atomique</a:t>
            </a: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Cohésion du noyau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13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75023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Energie de liaison des noyaux stables. Courbe d’Aston. (</a:t>
            </a:r>
            <a:r>
              <a:rPr lang="fr-FR" dirty="0">
                <a:hlinkClick r:id="rId2"/>
              </a:rPr>
              <a:t>https://fr.wikipedia.org/wiki/Liaison_nucl%C3%A9aire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0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" t="1709" r="1294" b="997"/>
          <a:stretch/>
        </p:blipFill>
        <p:spPr>
          <a:xfrm>
            <a:off x="1993420" y="762704"/>
            <a:ext cx="8379725" cy="5548544"/>
          </a:xfrm>
          <a:prstGeom prst="rect">
            <a:avLst/>
          </a:prstGeom>
        </p:spPr>
      </p:pic>
      <p:pic>
        <p:nvPicPr>
          <p:cNvPr id="13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" t="13675" r="96434" b="11659"/>
          <a:stretch/>
        </p:blipFill>
        <p:spPr>
          <a:xfrm>
            <a:off x="1993420" y="1059122"/>
            <a:ext cx="340348" cy="4955708"/>
          </a:xfrm>
          <a:prstGeom prst="rect">
            <a:avLst/>
          </a:prstGeom>
        </p:spPr>
      </p:pic>
      <p:pic>
        <p:nvPicPr>
          <p:cNvPr id="14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 t="95029" r="29721" b="902"/>
          <a:stretch/>
        </p:blipFill>
        <p:spPr>
          <a:xfrm>
            <a:off x="4149691" y="6026070"/>
            <a:ext cx="4067181" cy="29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4" y="1224272"/>
            <a:ext cx="3140363" cy="441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118185"/>
            <a:ext cx="3139200" cy="35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981200" y="274638"/>
            <a:ext cx="8229600" cy="56207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d’énergie des étoiles (1920)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658965" y="5770695"/>
            <a:ext cx="266961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chaîne proton-proton</a:t>
            </a:r>
          </a:p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(étoile peu massive                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497262" y="5766938"/>
            <a:ext cx="351913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chaîne carbone–azote–oxygène, ou CNO</a:t>
            </a:r>
          </a:p>
          <a:p>
            <a:pPr algn="ctr"/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(étoile plus massive                )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/>
          </p:nvPr>
        </p:nvGraphicFramePr>
        <p:xfrm>
          <a:off x="4415724" y="6057777"/>
          <a:ext cx="709488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545760" imgH="228600" progId="Equation.DSMT4">
                  <p:embed/>
                </p:oleObj>
              </mc:Choice>
              <mc:Fallback>
                <p:oleObj name="Equation" r:id="rId5" imgW="545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5724" y="6057777"/>
                        <a:ext cx="709488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/>
          </p:nvPr>
        </p:nvGraphicFramePr>
        <p:xfrm>
          <a:off x="8705447" y="6054850"/>
          <a:ext cx="709613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7" imgW="545760" imgH="228600" progId="Equation.DSMT4">
                  <p:embed/>
                </p:oleObj>
              </mc:Choice>
              <mc:Fallback>
                <p:oleObj name="Equation" r:id="rId7" imgW="5457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5447" y="6054850"/>
                        <a:ext cx="709613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216899" y="1196280"/>
            <a:ext cx="216024" cy="4653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7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832558" y="5910690"/>
            <a:ext cx="23782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ea typeface="SimHei" panose="02010609060101010101" pitchFamily="49" charset="-122"/>
                <a:cs typeface="Times New Roman" panose="02020603050405020304" pitchFamily="18" charset="0"/>
              </a:rPr>
              <a:t>projet </a:t>
            </a:r>
            <a:r>
              <a:rPr lang="fr-FR" dirty="0">
                <a:ea typeface="SimHei" panose="02010609060101010101" pitchFamily="49" charset="-122"/>
                <a:cs typeface="Times New Roman" panose="02020603050405020304" pitchFamily="18" charset="0"/>
              </a:rPr>
              <a:t>ITER</a:t>
            </a:r>
            <a:endParaRPr lang="fr-FR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051" y="725512"/>
            <a:ext cx="4893692" cy="495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" y="1297653"/>
            <a:ext cx="6222958" cy="38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433620" y="5884602"/>
            <a:ext cx="31110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ea typeface="SimHei" panose="02010609060101010101" pitchFamily="49" charset="-122"/>
                <a:cs typeface="Times New Roman" panose="02020603050405020304" pitchFamily="18" charset="0"/>
              </a:rPr>
              <a:t>principe d’un tokamak</a:t>
            </a:r>
            <a:endParaRPr lang="fr-FR" b="1" dirty="0"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89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2</a:t>
            </a:fld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2"/>
          <a:srcRect l="1282" t="2221" r="2502" b="1616"/>
          <a:stretch/>
        </p:blipFill>
        <p:spPr>
          <a:xfrm>
            <a:off x="442585" y="27297"/>
            <a:ext cx="11294492" cy="6289310"/>
          </a:xfrm>
          <a:prstGeom prst="rect">
            <a:avLst/>
          </a:prstGeom>
        </p:spPr>
      </p:pic>
      <p:sp>
        <p:nvSpPr>
          <p:cNvPr id="12" name="Espace réservé du contenu 4"/>
          <p:cNvSpPr>
            <a:spLocks noGrp="1"/>
          </p:cNvSpPr>
          <p:nvPr>
            <p:ph sz="half" idx="2"/>
          </p:nvPr>
        </p:nvSpPr>
        <p:spPr>
          <a:xfrm>
            <a:off x="136476" y="6434079"/>
            <a:ext cx="10795379" cy="416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Noyaux stables (</a:t>
            </a:r>
            <a:r>
              <a:rPr lang="fr-FR" dirty="0">
                <a:hlinkClick r:id="rId3"/>
              </a:rPr>
              <a:t>http://irfu.cea.fr/la-vallee-de-stabilite/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9071" y="5981116"/>
            <a:ext cx="1465568" cy="33549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5"/>
          <a:srcRect l="11204" t="24999" r="15814" b="35714"/>
          <a:stretch/>
        </p:blipFill>
        <p:spPr>
          <a:xfrm>
            <a:off x="442585" y="27297"/>
            <a:ext cx="1467851" cy="25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l="1415" t="3545" r="2377" b="3187"/>
          <a:stretch/>
        </p:blipFill>
        <p:spPr>
          <a:xfrm>
            <a:off x="436726" y="68240"/>
            <a:ext cx="11259406" cy="6237329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3</a:t>
            </a:fld>
            <a:endParaRPr lang="fr-FR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contenu 4"/>
          <p:cNvSpPr>
            <a:spLocks noGrp="1"/>
          </p:cNvSpPr>
          <p:nvPr>
            <p:ph sz="half" idx="2"/>
          </p:nvPr>
        </p:nvSpPr>
        <p:spPr>
          <a:xfrm>
            <a:off x="136476" y="6434079"/>
            <a:ext cx="10795379" cy="416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Noyaux stables (</a:t>
            </a:r>
            <a:r>
              <a:rPr lang="fr-FR" dirty="0">
                <a:hlinkClick r:id="rId3"/>
              </a:rPr>
              <a:t>http://irfu.cea.fr/la-vallee-de-stabilite/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9071" y="5937417"/>
            <a:ext cx="1465568" cy="33549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/>
          <a:srcRect l="11204" t="24999" r="15814" b="35714"/>
          <a:stretch/>
        </p:blipFill>
        <p:spPr>
          <a:xfrm>
            <a:off x="436726" y="68240"/>
            <a:ext cx="1467851" cy="25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97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-1" y="6441465"/>
                <a:ext cx="10795379" cy="416536"/>
              </a:xfrm>
            </p:spPr>
            <p:txBody>
              <a:bodyPr/>
              <a:lstStyle/>
              <a:p>
                <a:r>
                  <a:rPr lang="fr-FR" dirty="0" smtClean="0">
                    <a:solidFill>
                      <a:schemeClr val="bg1"/>
                    </a:solidFill>
                  </a:rPr>
                  <a:t>Diagramme </a:t>
                </a:r>
                <a14:m>
                  <m:oMath xmlns:m="http://schemas.openxmlformats.org/officeDocument/2006/math">
                    <m:r>
                      <a:rPr lang="fr-FR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i="1" dirty="0" err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fr-FR" i="1" dirty="0" err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fr-FR" i="1" dirty="0" err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fr-FR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fr-FR" dirty="0" smtClean="0">
                    <a:solidFill>
                      <a:schemeClr val="bg1"/>
                    </a:solidFill>
                  </a:rPr>
                  <a:t>de l’eau pure (</a:t>
                </a:r>
                <a:r>
                  <a:rPr lang="fr-FR" sz="1600" dirty="0" smtClean="0">
                    <a:solidFill>
                      <a:srgbClr val="00B0F0"/>
                    </a:solidFill>
                    <a:hlinkClick r:id="rId2"/>
                  </a:rPr>
                  <a:t>https</a:t>
                </a:r>
                <a:r>
                  <a:rPr lang="fr-FR" sz="1600" dirty="0">
                    <a:solidFill>
                      <a:srgbClr val="00B0F0"/>
                    </a:solidFill>
                    <a:hlinkClick r:id="rId2"/>
                  </a:rPr>
                  <a:t>://</a:t>
                </a:r>
                <a:r>
                  <a:rPr lang="fr-FR" sz="1600" dirty="0" smtClean="0">
                    <a:solidFill>
                      <a:srgbClr val="00B0F0"/>
                    </a:solidFill>
                    <a:hlinkClick r:id="rId2"/>
                  </a:rPr>
                  <a:t>fr.wikipedia.org/wiki/Diagramme_de_phase</a:t>
                </a:r>
                <a:r>
                  <a:rPr lang="fr-FR" sz="1600" dirty="0" smtClean="0">
                    <a:solidFill>
                      <a:schemeClr val="bg1"/>
                    </a:solidFill>
                  </a:rPr>
                  <a:t>).</a:t>
                </a:r>
                <a:endParaRPr lang="fr-FR" sz="1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Espace réservé du contenu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-1" y="6441465"/>
                <a:ext cx="10795379" cy="416536"/>
              </a:xfrm>
              <a:blipFill rotWithShape="0">
                <a:blip r:embed="rId4"/>
                <a:stretch>
                  <a:fillRect l="-565" t="-16176" b="-147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4</a:t>
            </a:fld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00992" y="40944"/>
            <a:ext cx="11070547" cy="626830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971" y="5978690"/>
            <a:ext cx="1465568" cy="3354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7"/>
          <a:srcRect l="11204" t="24999" r="15814" b="35714"/>
          <a:stretch/>
        </p:blipFill>
        <p:spPr>
          <a:xfrm>
            <a:off x="100992" y="88712"/>
            <a:ext cx="1467851" cy="259306"/>
          </a:xfrm>
          <a:prstGeom prst="rect">
            <a:avLst/>
          </a:prstGeom>
        </p:spPr>
      </p:pic>
      <p:pic>
        <p:nvPicPr>
          <p:cNvPr id="11" name="Espace réservé du contenu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4997" y="2904921"/>
            <a:ext cx="5144122" cy="2941554"/>
          </a:xfrm>
          <a:prstGeom prst="rect">
            <a:avLst/>
          </a:prstGeom>
        </p:spPr>
      </p:pic>
      <p:pic>
        <p:nvPicPr>
          <p:cNvPr id="12" name="Espace réservé du contenu 3"/>
          <p:cNvPicPr>
            <a:picLocks noChangeAspect="1"/>
          </p:cNvPicPr>
          <p:nvPr/>
        </p:nvPicPr>
        <p:blipFill rotWithShape="1">
          <a:blip r:embed="rId5"/>
          <a:srcRect l="44295" t="69329" r="38693" b="26444"/>
          <a:stretch/>
        </p:blipFill>
        <p:spPr>
          <a:xfrm>
            <a:off x="4881606" y="4381500"/>
            <a:ext cx="1883391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083" y="0"/>
            <a:ext cx="10058400" cy="1450757"/>
          </a:xfrm>
        </p:spPr>
        <p:txBody>
          <a:bodyPr/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I. Energie disponible dans le noyau atomique</a:t>
            </a: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Cohésion du noyau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5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75023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>
                <a:solidFill>
                  <a:schemeClr val="bg1"/>
                </a:solidFill>
              </a:rPr>
              <a:t>Energie de liaison des noyaux stables. Courbe d’Aston. (</a:t>
            </a:r>
            <a:r>
              <a:rPr lang="fr-FR" dirty="0">
                <a:hlinkClick r:id="rId2"/>
              </a:rPr>
              <a:t>https://fr.wikipedia.org/wiki/Liaison_nucl%C3%A9aire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0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" t="1709" r="1294" b="997"/>
          <a:stretch/>
        </p:blipFill>
        <p:spPr>
          <a:xfrm>
            <a:off x="1993420" y="762704"/>
            <a:ext cx="8379725" cy="5548544"/>
          </a:xfrm>
          <a:prstGeom prst="rect">
            <a:avLst/>
          </a:prstGeom>
        </p:spPr>
      </p:pic>
      <p:pic>
        <p:nvPicPr>
          <p:cNvPr id="13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" t="13675" r="96434" b="11659"/>
          <a:stretch/>
        </p:blipFill>
        <p:spPr>
          <a:xfrm>
            <a:off x="1993420" y="1059122"/>
            <a:ext cx="340348" cy="4955708"/>
          </a:xfrm>
          <a:prstGeom prst="rect">
            <a:avLst/>
          </a:prstGeom>
        </p:spPr>
      </p:pic>
      <p:pic>
        <p:nvPicPr>
          <p:cNvPr id="14" name="Espace réservé du contenu 9" descr="Capture d’écran 2018-10-12 à 08.51.42.pn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 t="95029" r="29721" b="902"/>
          <a:stretch/>
        </p:blipFill>
        <p:spPr>
          <a:xfrm>
            <a:off x="4149691" y="6026070"/>
            <a:ext cx="4067181" cy="29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I. Energie disponible dans le noyau atomique</a:t>
            </a:r>
            <a:r>
              <a:rPr lang="fr-FR" dirty="0" smtClean="0"/>
              <a:t>	</a:t>
            </a:r>
            <a:r>
              <a:rPr lang="fr-FR" sz="3200" b="1" dirty="0">
                <a:solidFill>
                  <a:srgbClr val="00B050"/>
                </a:solidFill>
              </a:rPr>
              <a:t>3</a:t>
            </a:r>
            <a:r>
              <a:rPr lang="fr-FR" sz="3200" b="1" dirty="0" smtClean="0">
                <a:solidFill>
                  <a:srgbClr val="00B050"/>
                </a:solidFill>
              </a:rPr>
              <a:t>. Le modèle de la goutte liquide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6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dirty="0" smtClean="0">
                <a:solidFill>
                  <a:schemeClr val="bg1"/>
                </a:solidFill>
              </a:rPr>
              <a:t>Interactions en jeu dans le modèle de la goutte liquide.</a:t>
            </a:r>
            <a:endParaRPr lang="fr-FR" sz="24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/>
              <p:cNvSpPr>
                <a:spLocks noGrp="1"/>
              </p:cNvSpPr>
              <p:nvPr>
                <p:ph sz="half" idx="1"/>
              </p:nvPr>
            </p:nvSpPr>
            <p:spPr>
              <a:xfrm>
                <a:off x="924904" y="1858603"/>
                <a:ext cx="10403152" cy="1315614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d>
                        <m:d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</m:d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 −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f>
                            <m:f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f>
                        <m:f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  <m:d>
                            <m:d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sup>
                          </m:sSup>
                        </m:den>
                      </m:f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f>
                        <m:f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</m:d>
                            </m:e>
                            <m:sup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  <m:r>
                        <a:rPr lang="fr-FR" sz="2400" b="0" i="1" smtClean="0">
                          <a:latin typeface="Cambria Math" panose="02040503050406030204" pitchFamily="18" charset="0"/>
                        </a:rPr>
                        <m:t>±</m:t>
                      </m:r>
                      <m:sSub>
                        <m:sSub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>
                        <m:fPr>
                          <m:ctrlPr>
                            <a:rPr lang="fr-FR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sup>
                          </m:sSup>
                        </m:den>
                      </m:f>
                    </m:oMath>
                  </m:oMathPara>
                </a14:m>
                <a:endParaRPr lang="fr-FR" sz="2400" dirty="0" smtClean="0"/>
              </a:p>
              <a:p>
                <a:pPr marL="0" indent="0" algn="r">
                  <a:buNone/>
                </a:pPr>
                <a:r>
                  <a:rPr lang="fr-FR" sz="2400" dirty="0" smtClean="0"/>
                  <a:t>Formule de Bethe-</a:t>
                </a:r>
                <a:r>
                  <a:rPr lang="fr-FR" sz="2400" dirty="0" err="1" smtClean="0"/>
                  <a:t>Weizsacker</a:t>
                </a:r>
                <a:r>
                  <a:rPr lang="fr-FR" sz="2400" dirty="0" smtClean="0"/>
                  <a:t> (1935)</a:t>
                </a:r>
                <a:endParaRPr lang="fr-FR" sz="2400" dirty="0"/>
              </a:p>
            </p:txBody>
          </p:sp>
        </mc:Choice>
        <mc:Fallback xmlns="">
          <p:sp>
            <p:nvSpPr>
              <p:cNvPr id="4" name="Espace réservé du contenu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924904" y="1858603"/>
                <a:ext cx="10403152" cy="1315614"/>
              </a:xfrm>
              <a:blipFill rotWithShape="0">
                <a:blip r:embed="rId2"/>
                <a:stretch>
                  <a:fillRect r="-1700" b="-7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 descr="Capture d’écran 2018-10-12 à 09.08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78" y="3204483"/>
            <a:ext cx="2037413" cy="2310891"/>
          </a:xfrm>
          <a:prstGeom prst="rect">
            <a:avLst/>
          </a:prstGeom>
        </p:spPr>
      </p:pic>
      <p:pic>
        <p:nvPicPr>
          <p:cNvPr id="11" name="Image 10" descr="Capture d’écran 2018-10-12 à 09.08.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810" y="3178776"/>
            <a:ext cx="1988441" cy="2310891"/>
          </a:xfrm>
          <a:prstGeom prst="rect">
            <a:avLst/>
          </a:prstGeom>
        </p:spPr>
      </p:pic>
      <p:pic>
        <p:nvPicPr>
          <p:cNvPr id="12" name="Image 11" descr="Capture d’écran 2018-10-12 à 09.08.3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822" y="3178775"/>
            <a:ext cx="2023739" cy="2310891"/>
          </a:xfrm>
          <a:prstGeom prst="rect">
            <a:avLst/>
          </a:prstGeom>
        </p:spPr>
      </p:pic>
      <p:pic>
        <p:nvPicPr>
          <p:cNvPr id="13" name="Image 12" descr="Capture d’écran 2018-10-12 à 09.08.5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442" y="3178773"/>
            <a:ext cx="2134176" cy="2310891"/>
          </a:xfrm>
          <a:prstGeom prst="rect">
            <a:avLst/>
          </a:prstGeom>
        </p:spPr>
      </p:pic>
      <p:pic>
        <p:nvPicPr>
          <p:cNvPr id="14" name="Image 13" descr="Capture d’écran 2018-10-12 à 09.08.4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881" y="3178774"/>
            <a:ext cx="1998241" cy="23108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977560" y="5613589"/>
                <a:ext cx="82978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Valeurs des coefficients données à titre informatif (en MeV) 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=15,5</m:t>
                    </m:r>
                  </m:oMath>
                </a14:m>
                <a:r>
                  <a:rPr lang="fr-FR" dirty="0" smtClean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=17,23</m:t>
                    </m:r>
                  </m:oMath>
                </a14:m>
                <a:r>
                  <a:rPr lang="fr-FR" dirty="0" smtClean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=0,7</m:t>
                    </m:r>
                  </m:oMath>
                </a14:m>
                <a:r>
                  <a:rPr lang="fr-FR" dirty="0" smtClean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=23,3</m:t>
                    </m:r>
                  </m:oMath>
                </a14:m>
                <a:r>
                  <a:rPr lang="fr-FR" dirty="0" smtClean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=12</m:t>
                    </m:r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560" y="5613589"/>
                <a:ext cx="8297840" cy="646331"/>
              </a:xfrm>
              <a:prstGeom prst="rect">
                <a:avLst/>
              </a:prstGeom>
              <a:blipFill rotWithShape="0">
                <a:blip r:embed="rId8"/>
                <a:stretch>
                  <a:fillRect l="-587" t="-5660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383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I. Energie disponible dans le noyau atomique</a:t>
            </a:r>
            <a:r>
              <a:rPr lang="fr-FR" dirty="0" smtClean="0"/>
              <a:t>	</a:t>
            </a:r>
            <a:r>
              <a:rPr lang="fr-FR" sz="3200" b="1" dirty="0">
                <a:solidFill>
                  <a:srgbClr val="00B050"/>
                </a:solidFill>
              </a:rPr>
              <a:t>3</a:t>
            </a:r>
            <a:r>
              <a:rPr lang="fr-FR" sz="3200" b="1" dirty="0" smtClean="0">
                <a:solidFill>
                  <a:srgbClr val="00B050"/>
                </a:solidFill>
              </a:rPr>
              <a:t>. Le modèle de la goutte liquide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7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dirty="0" smtClean="0">
                <a:solidFill>
                  <a:schemeClr val="bg1"/>
                </a:solidFill>
              </a:rPr>
              <a:t>Corrélation entre le modèle de la goutte liquide et la courbe d’Aston (L. Valentin, </a:t>
            </a:r>
            <a:r>
              <a:rPr lang="fr-FR" i="1" dirty="0" smtClean="0">
                <a:solidFill>
                  <a:schemeClr val="bg1"/>
                </a:solidFill>
              </a:rPr>
              <a:t>Le monde subatomique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5" name="Picture 4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" b="3648"/>
          <a:stretch/>
        </p:blipFill>
        <p:spPr bwMode="auto">
          <a:xfrm>
            <a:off x="2921073" y="1800391"/>
            <a:ext cx="5226183" cy="446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2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5770" y="285699"/>
            <a:ext cx="8360229" cy="1450757"/>
          </a:xfrm>
        </p:spPr>
        <p:txBody>
          <a:bodyPr>
            <a:normAutofit fontScale="90000"/>
          </a:bodyPr>
          <a:lstStyle/>
          <a:p>
            <a:r>
              <a:rPr lang="fr-FR" sz="4000" b="1" dirty="0" smtClean="0">
                <a:solidFill>
                  <a:schemeClr val="accent2"/>
                </a:solidFill>
              </a:rPr>
              <a:t>II. Mécanismes d’allègement des noyaux lourds</a:t>
            </a:r>
            <a:r>
              <a:rPr lang="fr-FR" sz="4400" b="1" dirty="0" smtClean="0">
                <a:solidFill>
                  <a:schemeClr val="accent2"/>
                </a:solidFill>
              </a:rPr>
              <a:t/>
            </a:r>
            <a:br>
              <a:rPr lang="fr-FR" sz="4400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Réaction, énergie et produits de fusion</a:t>
            </a:r>
            <a:endParaRPr lang="fr-FR" sz="3200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8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dirty="0" smtClean="0">
                <a:solidFill>
                  <a:schemeClr val="bg1"/>
                </a:solidFill>
              </a:rPr>
              <a:t>Corrélation entre le modèle de la goutte liquide et la courbe d’Aston (L. Valentin, </a:t>
            </a:r>
            <a:r>
              <a:rPr lang="fr-FR" i="1" dirty="0" smtClean="0">
                <a:solidFill>
                  <a:schemeClr val="bg1"/>
                </a:solidFill>
              </a:rPr>
              <a:t>Le monde subatomique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136476" y="2656114"/>
            <a:ext cx="7938743" cy="2643511"/>
            <a:chOff x="136476" y="2656114"/>
            <a:chExt cx="7938743" cy="2643511"/>
          </a:xfrm>
        </p:grpSpPr>
        <p:pic>
          <p:nvPicPr>
            <p:cNvPr id="8" name="Image 7" descr="CNX_UPhysics_43_05_LiquidDrop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476" y="2656114"/>
              <a:ext cx="7938743" cy="2643511"/>
            </a:xfrm>
            <a:prstGeom prst="rect">
              <a:avLst/>
            </a:prstGeom>
          </p:spPr>
        </p:pic>
        <p:sp>
          <p:nvSpPr>
            <p:cNvPr id="5" name="ZoneTexte 4"/>
            <p:cNvSpPr txBox="1"/>
            <p:nvPr/>
          </p:nvSpPr>
          <p:spPr>
            <a:xfrm>
              <a:off x="2792454" y="4912634"/>
              <a:ext cx="10160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dirty="0" smtClean="0"/>
                <a:t>(instable)</a:t>
              </a:r>
              <a:endParaRPr lang="fr-FR" sz="1600" dirty="0"/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6604000" y="2732314"/>
              <a:ext cx="119380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dirty="0" smtClean="0"/>
                <a:t>Fragment de fission</a:t>
              </a:r>
              <a:endParaRPr lang="fr-FR" sz="1600" dirty="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6667632" y="4625624"/>
              <a:ext cx="119380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dirty="0" smtClean="0"/>
                <a:t>Fragment de fission</a:t>
              </a:r>
              <a:endParaRPr lang="fr-FR" sz="1600" dirty="0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8105746" y="870857"/>
            <a:ext cx="3964863" cy="5345508"/>
            <a:chOff x="8105746" y="870857"/>
            <a:chExt cx="3964863" cy="5345508"/>
          </a:xfrm>
        </p:grpSpPr>
        <p:grpSp>
          <p:nvGrpSpPr>
            <p:cNvPr id="4" name="Groupe 3"/>
            <p:cNvGrpSpPr/>
            <p:nvPr/>
          </p:nvGrpSpPr>
          <p:grpSpPr>
            <a:xfrm>
              <a:off x="8142514" y="870857"/>
              <a:ext cx="3860800" cy="5290774"/>
              <a:chOff x="7085846" y="155974"/>
              <a:chExt cx="4786840" cy="5931252"/>
            </a:xfrm>
          </p:grpSpPr>
          <p:pic>
            <p:nvPicPr>
              <p:cNvPr id="19" name="Image 18" descr="CNX_UPhysics_43_05_FissFrag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5846" y="155974"/>
                <a:ext cx="4786840" cy="5931252"/>
              </a:xfrm>
              <a:prstGeom prst="rect">
                <a:avLst/>
              </a:prstGeom>
            </p:spPr>
          </p:pic>
          <p:sp>
            <p:nvSpPr>
              <p:cNvPr id="3" name="Rectangle 2"/>
              <p:cNvSpPr/>
              <p:nvPr/>
            </p:nvSpPr>
            <p:spPr>
              <a:xfrm>
                <a:off x="8955314" y="4064000"/>
                <a:ext cx="1828800" cy="812800"/>
              </a:xfrm>
              <a:prstGeom prst="rect">
                <a:avLst/>
              </a:prstGeom>
              <a:solidFill>
                <a:srgbClr val="CC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2" name="ZoneTexte 11"/>
            <p:cNvSpPr txBox="1"/>
            <p:nvPr/>
          </p:nvSpPr>
          <p:spPr>
            <a:xfrm>
              <a:off x="9053423" y="5631590"/>
              <a:ext cx="301718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/>
                <a:t>Nombre de masse A des fragments de fission</a:t>
              </a:r>
              <a:endParaRPr lang="fr-FR" sz="1600" dirty="0"/>
            </a:p>
          </p:txBody>
        </p:sp>
        <p:sp>
          <p:nvSpPr>
            <p:cNvPr id="13" name="ZoneTexte 12"/>
            <p:cNvSpPr txBox="1"/>
            <p:nvPr/>
          </p:nvSpPr>
          <p:spPr>
            <a:xfrm rot="16200000">
              <a:off x="6766430" y="3138759"/>
              <a:ext cx="301718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/>
                <a:t>Pourcentage mesuré %</a:t>
              </a:r>
              <a:endParaRPr lang="fr-FR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2343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300" t="662" r="24547" b="41535"/>
          <a:stretch/>
        </p:blipFill>
        <p:spPr>
          <a:xfrm>
            <a:off x="354839" y="1864728"/>
            <a:ext cx="9986585" cy="4441983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9D1F-8E82-455D-8DC3-AF5B6BFD92DD}" type="slidenum">
              <a:rPr lang="fr-FR" smtClean="0"/>
              <a:t>9</a:t>
            </a:fld>
            <a:endParaRPr lang="fr-FR"/>
          </a:p>
        </p:txBody>
      </p:sp>
      <p:sp>
        <p:nvSpPr>
          <p:cNvPr id="9" name="Espace réservé du contenu 4"/>
          <p:cNvSpPr txBox="1">
            <a:spLocks/>
          </p:cNvSpPr>
          <p:nvPr/>
        </p:nvSpPr>
        <p:spPr>
          <a:xfrm>
            <a:off x="136476" y="6434079"/>
            <a:ext cx="10795379" cy="41653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fr-FR" dirty="0" smtClean="0">
                <a:solidFill>
                  <a:schemeClr val="bg1"/>
                </a:solidFill>
              </a:rPr>
              <a:t>La forme des noyaux (</a:t>
            </a:r>
            <a:r>
              <a:rPr lang="fr-FR" dirty="0" smtClean="0">
                <a:hlinkClick r:id="rId3"/>
              </a:rPr>
              <a:t>http://irfu.cea.fr/la-vallee-de-stabilite/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1" name="Espace réservé du contenu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77478" t="48597" r="1001" b="9906"/>
          <a:stretch/>
        </p:blipFill>
        <p:spPr>
          <a:xfrm>
            <a:off x="9297710" y="3495859"/>
            <a:ext cx="2517519" cy="2754964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fr-FR" sz="4400" b="1" dirty="0" smtClean="0">
                <a:solidFill>
                  <a:schemeClr val="accent2"/>
                </a:solidFill>
              </a:rPr>
              <a:t>II. Mécanismes d’allègement des noyaux lourds</a:t>
            </a:r>
            <a:br>
              <a:rPr lang="fr-FR" sz="4400" b="1" dirty="0" smtClean="0">
                <a:solidFill>
                  <a:schemeClr val="accent2"/>
                </a:solidFill>
              </a:rPr>
            </a:br>
            <a:r>
              <a:rPr lang="fr-FR" dirty="0" smtClean="0"/>
              <a:t>	</a:t>
            </a:r>
            <a:r>
              <a:rPr lang="fr-FR" sz="3200" b="1" dirty="0" smtClean="0">
                <a:solidFill>
                  <a:srgbClr val="00B050"/>
                </a:solidFill>
              </a:rPr>
              <a:t>1. Réaction, énergie et produits de fusion</a:t>
            </a:r>
            <a:endParaRPr lang="fr-FR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06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Orange roug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1011</TotalTime>
  <Words>324</Words>
  <Application>Microsoft Office PowerPoint</Application>
  <PresentationFormat>Grand écran</PresentationFormat>
  <Paragraphs>61</Paragraphs>
  <Slides>15</Slides>
  <Notes>1</Notes>
  <HiddenSlides>1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SimHei</vt:lpstr>
      <vt:lpstr>Source Code Pro Black</vt:lpstr>
      <vt:lpstr>Times New Roman</vt:lpstr>
      <vt:lpstr>Rétrospective</vt:lpstr>
      <vt:lpstr>Conception personnalisée</vt:lpstr>
      <vt:lpstr>Equation</vt:lpstr>
      <vt:lpstr>LP42 – Fusion, fission</vt:lpstr>
      <vt:lpstr>Présentation PowerPoint</vt:lpstr>
      <vt:lpstr>Présentation PowerPoint</vt:lpstr>
      <vt:lpstr>Présentation PowerPoint</vt:lpstr>
      <vt:lpstr>I. Energie disponible dans le noyau atomique 1. Cohésion du noyau</vt:lpstr>
      <vt:lpstr>I. Energie disponible dans le noyau atomique 3. Le modèle de la goutte liquide</vt:lpstr>
      <vt:lpstr>I. Energie disponible dans le noyau atomique 3. Le modèle de la goutte liquide</vt:lpstr>
      <vt:lpstr>II. Mécanismes d’allègement des noyaux lourds  1. Réaction, énergie et produits de fusion</vt:lpstr>
      <vt:lpstr>II. Mécanismes d’allègement des noyaux lourds  1. Réaction, énergie et produits de fusion</vt:lpstr>
      <vt:lpstr>I. Changements d’états du corps pur.  2. Diagrammes d’état du corps pur.</vt:lpstr>
      <vt:lpstr>II. Mécanismes d’allègement des noyaux lourds  2. Mécanisme de la fission</vt:lpstr>
      <vt:lpstr>II. Mécanismes d’allègement des noyaux lourds  3. Réacteurs nucléaires</vt:lpstr>
      <vt:lpstr>I. Energie disponible dans le noyau atomique 1. Cohésion du noyau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Jules FILLETTE</dc:creator>
  <cp:lastModifiedBy>Jules FILLETTE</cp:lastModifiedBy>
  <cp:revision>29</cp:revision>
  <dcterms:created xsi:type="dcterms:W3CDTF">2019-02-02T09:11:16Z</dcterms:created>
  <dcterms:modified xsi:type="dcterms:W3CDTF">2019-06-16T14:12:19Z</dcterms:modified>
</cp:coreProperties>
</file>